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Corbel" panose="020B0503020204020204" pitchFamily="34" charset="0"/>
      <p:regular r:id="rId35"/>
      <p:bold r:id="rId36"/>
      <p:italic r:id="rId37"/>
      <p:boldItalic r:id="rId38"/>
    </p:embeddedFont>
    <p:embeddedFont>
      <p:font typeface="Open Sans" panose="020B0606030504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66"/>
  </p:normalViewPr>
  <p:slideViewPr>
    <p:cSldViewPr snapToGrid="0">
      <p:cViewPr varScale="1">
        <p:scale>
          <a:sx n="136" d="100"/>
          <a:sy n="136" d="100"/>
        </p:scale>
        <p:origin x="424"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cc6411c010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cc6411c010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dff7b84a17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dff7b84a1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Images sourced from JSRT and NIH Chest-Xray14 papers.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fbb0a59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dfbb0a59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import matplotlib.pyplot as plt</a:t>
            </a:r>
            <a:endParaRPr/>
          </a:p>
          <a:p>
            <a:pPr marL="0" lvl="0" indent="0" algn="l" rtl="0">
              <a:spcBef>
                <a:spcPts val="0"/>
              </a:spcBef>
              <a:spcAft>
                <a:spcPts val="0"/>
              </a:spcAft>
              <a:buClr>
                <a:srgbClr val="000000"/>
              </a:buClr>
              <a:buSzPts val="1100"/>
              <a:buFont typeface="Arial"/>
              <a:buNone/>
            </a:pPr>
            <a:r>
              <a:rPr lang="en"/>
              <a:t>plt.figure(figsize=[12, 8])</a:t>
            </a:r>
            <a:endParaRPr/>
          </a:p>
          <a:p>
            <a:pPr marL="0" lvl="0" indent="0" algn="l" rtl="0">
              <a:spcBef>
                <a:spcPts val="0"/>
              </a:spcBef>
              <a:spcAft>
                <a:spcPts val="0"/>
              </a:spcAft>
              <a:buClr>
                <a:srgbClr val="000000"/>
              </a:buClr>
              <a:buSzPts val="1100"/>
              <a:buFont typeface="Arial"/>
              <a:buNone/>
            </a:pPr>
            <a:r>
              <a:rPr lang="en"/>
              <a:t>plt.bar([0, 1], [108948, 108948+168861+224316+371920])</a:t>
            </a:r>
            <a:endParaRPr/>
          </a:p>
          <a:p>
            <a:pPr marL="0" lvl="0" indent="0" algn="l" rtl="0">
              <a:spcBef>
                <a:spcPts val="0"/>
              </a:spcBef>
              <a:spcAft>
                <a:spcPts val="0"/>
              </a:spcAft>
              <a:buClr>
                <a:srgbClr val="000000"/>
              </a:buClr>
              <a:buSzPts val="1100"/>
              <a:buFont typeface="Arial"/>
              <a:buNone/>
            </a:pPr>
            <a:r>
              <a:rPr lang="en"/>
              <a:t>plt.yticks(fontsize=18)</a:t>
            </a:r>
            <a:endParaRPr/>
          </a:p>
          <a:p>
            <a:pPr marL="0" lvl="0" indent="0" algn="l" rtl="0">
              <a:spcBef>
                <a:spcPts val="0"/>
              </a:spcBef>
              <a:spcAft>
                <a:spcPts val="0"/>
              </a:spcAft>
              <a:buClr>
                <a:srgbClr val="000000"/>
              </a:buClr>
              <a:buSzPts val="1100"/>
              <a:buFont typeface="Arial"/>
              <a:buNone/>
            </a:pPr>
            <a:r>
              <a:rPr lang="en"/>
              <a:t>plt.xticks([0, 1], ['Before January 2019', 'After January 2019'], fontsize=20)</a:t>
            </a:r>
            <a:endParaRPr/>
          </a:p>
          <a:p>
            <a:pPr marL="0" lvl="0" indent="0" algn="l" rtl="0">
              <a:spcBef>
                <a:spcPts val="0"/>
              </a:spcBef>
              <a:spcAft>
                <a:spcPts val="0"/>
              </a:spcAft>
              <a:buClr>
                <a:srgbClr val="000000"/>
              </a:buClr>
              <a:buSzPts val="1100"/>
              <a:buFont typeface="Arial"/>
              <a:buNone/>
            </a:pPr>
            <a:r>
              <a:rPr lang="en"/>
              <a:t>plt.title('Number of publicly available chest x-rays', fontsize=20)</a:t>
            </a:r>
            <a:endParaRPr/>
          </a:p>
          <a:p>
            <a:pPr marL="0" lvl="0" indent="0" algn="l" rtl="0">
              <a:spcBef>
                <a:spcPts val="0"/>
              </a:spcBef>
              <a:spcAft>
                <a:spcPts val="0"/>
              </a:spcAft>
              <a:buClr>
                <a:srgbClr val="000000"/>
              </a:buClr>
              <a:buSzPts val="1100"/>
              <a:buFont typeface="Arial"/>
              <a:buNone/>
            </a:pPr>
            <a:r>
              <a:rPr lang="en"/>
              <a:t>plt.show()</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dbe7af540e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dbe7af540e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dbe7af540e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dbe7af540e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https://arxiv.org/abs/2002.02497</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fbb0a598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dfbb0a598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https://arxiv.org/abs/2002.02497</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dbe7af540e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dbe7af540e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dbe7af540e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dbe7af540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err="1"/>
              <a:t>Zech</a:t>
            </a:r>
            <a:r>
              <a:rPr lang="en" dirty="0"/>
              <a:t> JR, </a:t>
            </a:r>
            <a:r>
              <a:rPr lang="en" dirty="0" err="1"/>
              <a:t>Badgeley</a:t>
            </a:r>
            <a:r>
              <a:rPr lang="en" dirty="0"/>
              <a:t> MA, Liu M, Costa AB, </a:t>
            </a:r>
            <a:r>
              <a:rPr lang="en" dirty="0" err="1"/>
              <a:t>Titano</a:t>
            </a:r>
            <a:r>
              <a:rPr lang="en" dirty="0"/>
              <a:t> JJ, Oermann EK. Variable generalization performance of a deep learning model to detect pneumonia in chest radiographs: a cross-sectional study. </a:t>
            </a:r>
            <a:r>
              <a:rPr lang="en" dirty="0" err="1"/>
              <a:t>PLoS</a:t>
            </a:r>
            <a:r>
              <a:rPr lang="en" dirty="0"/>
              <a:t> medicine. 2018 Nov 6;15(11):e1002683.</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dirty="0" err="1"/>
              <a:t>Geirhos</a:t>
            </a:r>
            <a:r>
              <a:rPr lang="en" dirty="0"/>
              <a:t> R, Jacobsen JH, Michaelis C, </a:t>
            </a:r>
            <a:r>
              <a:rPr lang="en" dirty="0" err="1"/>
              <a:t>Zemel</a:t>
            </a:r>
            <a:r>
              <a:rPr lang="en" dirty="0"/>
              <a:t> R, Brendel W, </a:t>
            </a:r>
            <a:r>
              <a:rPr lang="en" dirty="0" err="1"/>
              <a:t>Bethge</a:t>
            </a:r>
            <a:r>
              <a:rPr lang="en" dirty="0"/>
              <a:t> M, Wichmann FA. Shortcut learning in deep neural networks. Nature Machine Intelligence. 2020 Nov;2(11):665-73.</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dff7b84a1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dff7b84a1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dbe7af540e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dbe7af540e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dbe7af540e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dbe7af540e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dbe7af540e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dbe7af540e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fbb0a5980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fbb0a5980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dbe7af540e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dbe7af540e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MIMIC-CXR </a:t>
            </a:r>
            <a:r>
              <a:rPr lang="en" dirty="0" err="1"/>
              <a:t>dicom_id</a:t>
            </a:r>
            <a:r>
              <a:rPr lang="en" dirty="0"/>
              <a:t> 90bba64d-6913b983-a1740cf9-5fb87f7e-9171482d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p13/p13854372/s51110207.txt</a:t>
            </a:r>
            <a:endParaRPr dirty="0"/>
          </a:p>
          <a:p>
            <a:pPr marL="0" lvl="0" indent="0" algn="l" rtl="0">
              <a:spcBef>
                <a:spcPts val="0"/>
              </a:spcBef>
              <a:spcAft>
                <a:spcPts val="0"/>
              </a:spcAft>
              <a:buNone/>
            </a:pPr>
            <a:r>
              <a:rPr lang="en" dirty="0"/>
              <a:t>“Underlying interstitial lung disease slightly limits evaluation for pneumonia, but no new large opacities are detected.”</a:t>
            </a:r>
            <a:endParaRPr dirty="0"/>
          </a:p>
          <a:p>
            <a:pPr marL="0" lvl="0" indent="0" algn="l" rtl="0">
              <a:spcBef>
                <a:spcPts val="0"/>
              </a:spcBef>
              <a:spcAft>
                <a:spcPts val="0"/>
              </a:spcAft>
              <a:buNone/>
            </a:pPr>
            <a:r>
              <a:rPr lang="en" dirty="0"/>
              <a:t>-&gt; pneumonia positive, but we can interpret this as negative</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dbe7af540e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dbe7af540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dbe7af540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dbe7af540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dbe7af540e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dbe7af540e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dfbb0a5980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dfbb0a5980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dfbb0a598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dfbb0a598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dff7b84a17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dff7b84a17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dff7b84a17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dff7b84a17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cc6411c01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cc6411c01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dff7b84a17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dff7b84a17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dbe7af540e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dbe7af540e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https://www.ahrq.gov/sites/default/files/wysiwyg/professionals/quality-patient-safety/quality-resources/tools/cap-toolkit/ed-workflowdiagrams.pdf</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dbe7af540e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dbe7af540e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cc6411c01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cc6411c01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c6411c01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c6411c01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c6411c01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c6411c01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c6411c01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c6411c01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cc6411c010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cc6411c01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dbe7af540e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dbe7af540e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5200"/>
              <a:buNone/>
              <a:defRPr sz="5200">
                <a:solidFill>
                  <a:schemeClr val="dk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4" name="Google Shape;14;p2"/>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38850" y="4704550"/>
            <a:ext cx="1222351" cy="393600"/>
          </a:xfrm>
          <a:prstGeom prst="rect">
            <a:avLst/>
          </a:prstGeom>
          <a:noFill/>
          <a:ln>
            <a:noFill/>
          </a:ln>
        </p:spPr>
      </p:pic>
      <p:sp>
        <p:nvSpPr>
          <p:cNvPr id="15" name="Google Shape;15;p2"/>
          <p:cNvSpPr txBox="1"/>
          <p:nvPr/>
        </p:nvSpPr>
        <p:spPr>
          <a:xfrm>
            <a:off x="7223400" y="4851900"/>
            <a:ext cx="1920600" cy="29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2"/>
                </a:solidFill>
              </a:rPr>
              <a:t>alistair.johnson@sickkids.ca</a:t>
            </a:r>
            <a:endParaRPr sz="1000" b="1">
              <a:solidFill>
                <a:schemeClr val="dk2"/>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57200" y="116586"/>
            <a:ext cx="8229600" cy="7407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2800"/>
              <a:buNone/>
              <a:defRPr sz="4500" b="1" i="0" u="none" strike="noStrike" cap="none">
                <a:latin typeface="Corbel"/>
                <a:ea typeface="Corbel"/>
                <a:cs typeface="Corbel"/>
                <a:sym typeface="Corbel"/>
              </a:defRPr>
            </a:lvl1pPr>
            <a:lvl2pPr marL="0" marR="0" lvl="1" indent="0" algn="l" rtl="0">
              <a:spcBef>
                <a:spcPts val="0"/>
              </a:spcBef>
              <a:spcAft>
                <a:spcPts val="0"/>
              </a:spcAft>
              <a:buClr>
                <a:srgbClr val="434343"/>
              </a:buClr>
              <a:buSzPts val="2800"/>
              <a:buNone/>
              <a:defRPr sz="4500" b="1" i="0" u="none" strike="noStrike" cap="none">
                <a:solidFill>
                  <a:srgbClr val="434343"/>
                </a:solidFill>
                <a:latin typeface="Corbel"/>
                <a:ea typeface="Corbel"/>
                <a:cs typeface="Corbel"/>
                <a:sym typeface="Corbel"/>
              </a:defRPr>
            </a:lvl2pPr>
            <a:lvl3pPr marL="0" marR="0" lvl="2" indent="0" algn="l" rtl="0">
              <a:spcBef>
                <a:spcPts val="0"/>
              </a:spcBef>
              <a:spcAft>
                <a:spcPts val="0"/>
              </a:spcAft>
              <a:buClr>
                <a:srgbClr val="434343"/>
              </a:buClr>
              <a:buSzPts val="2800"/>
              <a:buNone/>
              <a:defRPr sz="4500" b="1" i="0" u="none" strike="noStrike" cap="none">
                <a:solidFill>
                  <a:srgbClr val="434343"/>
                </a:solidFill>
                <a:latin typeface="Corbel"/>
                <a:ea typeface="Corbel"/>
                <a:cs typeface="Corbel"/>
                <a:sym typeface="Corbel"/>
              </a:defRPr>
            </a:lvl3pPr>
            <a:lvl4pPr marL="0" marR="0" lvl="3" indent="0" algn="l" rtl="0">
              <a:spcBef>
                <a:spcPts val="0"/>
              </a:spcBef>
              <a:spcAft>
                <a:spcPts val="0"/>
              </a:spcAft>
              <a:buClr>
                <a:srgbClr val="434343"/>
              </a:buClr>
              <a:buSzPts val="2800"/>
              <a:buNone/>
              <a:defRPr sz="4500" b="1" i="0" u="none" strike="noStrike" cap="none">
                <a:solidFill>
                  <a:srgbClr val="434343"/>
                </a:solidFill>
                <a:latin typeface="Corbel"/>
                <a:ea typeface="Corbel"/>
                <a:cs typeface="Corbel"/>
                <a:sym typeface="Corbel"/>
              </a:defRPr>
            </a:lvl4pPr>
            <a:lvl5pPr marL="0" marR="0" lvl="4" indent="0" algn="l" rtl="0">
              <a:spcBef>
                <a:spcPts val="0"/>
              </a:spcBef>
              <a:spcAft>
                <a:spcPts val="0"/>
              </a:spcAft>
              <a:buClr>
                <a:srgbClr val="434343"/>
              </a:buClr>
              <a:buSzPts val="2800"/>
              <a:buNone/>
              <a:defRPr sz="4500" b="1" i="0" u="none" strike="noStrike" cap="none">
                <a:solidFill>
                  <a:srgbClr val="434343"/>
                </a:solidFill>
                <a:latin typeface="Corbel"/>
                <a:ea typeface="Corbel"/>
                <a:cs typeface="Corbel"/>
                <a:sym typeface="Corbel"/>
              </a:defRPr>
            </a:lvl5pPr>
            <a:lvl6pPr marL="457200" marR="0" lvl="5" indent="0" algn="l" rtl="0">
              <a:spcBef>
                <a:spcPts val="0"/>
              </a:spcBef>
              <a:spcAft>
                <a:spcPts val="0"/>
              </a:spcAft>
              <a:buClr>
                <a:srgbClr val="434343"/>
              </a:buClr>
              <a:buSzPts val="2800"/>
              <a:buNone/>
              <a:defRPr sz="4500" b="1" i="0" u="none" strike="noStrike" cap="none">
                <a:solidFill>
                  <a:srgbClr val="434343"/>
                </a:solidFill>
                <a:latin typeface="Corbel"/>
                <a:ea typeface="Corbel"/>
                <a:cs typeface="Corbel"/>
                <a:sym typeface="Corbel"/>
              </a:defRPr>
            </a:lvl6pPr>
            <a:lvl7pPr marL="914400" marR="0" lvl="6" indent="0" algn="l" rtl="0">
              <a:spcBef>
                <a:spcPts val="0"/>
              </a:spcBef>
              <a:spcAft>
                <a:spcPts val="0"/>
              </a:spcAft>
              <a:buClr>
                <a:srgbClr val="434343"/>
              </a:buClr>
              <a:buSzPts val="2800"/>
              <a:buNone/>
              <a:defRPr sz="4500" b="1" i="0" u="none" strike="noStrike" cap="none">
                <a:solidFill>
                  <a:srgbClr val="434343"/>
                </a:solidFill>
                <a:latin typeface="Corbel"/>
                <a:ea typeface="Corbel"/>
                <a:cs typeface="Corbel"/>
                <a:sym typeface="Corbel"/>
              </a:defRPr>
            </a:lvl7pPr>
            <a:lvl8pPr marL="1371600" marR="0" lvl="7" indent="0" algn="l" rtl="0">
              <a:spcBef>
                <a:spcPts val="0"/>
              </a:spcBef>
              <a:spcAft>
                <a:spcPts val="0"/>
              </a:spcAft>
              <a:buClr>
                <a:srgbClr val="434343"/>
              </a:buClr>
              <a:buSzPts val="2800"/>
              <a:buNone/>
              <a:defRPr sz="4500" b="1" i="0" u="none" strike="noStrike" cap="none">
                <a:solidFill>
                  <a:srgbClr val="434343"/>
                </a:solidFill>
                <a:latin typeface="Corbel"/>
                <a:ea typeface="Corbel"/>
                <a:cs typeface="Corbel"/>
                <a:sym typeface="Corbel"/>
              </a:defRPr>
            </a:lvl8pPr>
            <a:lvl9pPr marL="1828800" marR="0" lvl="8" indent="0" algn="l" rtl="0">
              <a:spcBef>
                <a:spcPts val="0"/>
              </a:spcBef>
              <a:spcAft>
                <a:spcPts val="0"/>
              </a:spcAft>
              <a:buClr>
                <a:srgbClr val="434343"/>
              </a:buClr>
              <a:buSzPts val="2800"/>
              <a:buNone/>
              <a:defRPr sz="4500" b="1" i="0" u="none" strike="noStrike" cap="none">
                <a:solidFill>
                  <a:srgbClr val="434343"/>
                </a:solidFill>
                <a:latin typeface="Corbel"/>
                <a:ea typeface="Corbel"/>
                <a:cs typeface="Corbel"/>
                <a:sym typeface="Corbel"/>
              </a:defRPr>
            </a:lvl9pPr>
          </a:lstStyle>
          <a:p>
            <a:endParaRPr/>
          </a:p>
        </p:txBody>
      </p:sp>
      <p:sp>
        <p:nvSpPr>
          <p:cNvPr id="55" name="Google Shape;55;p13"/>
          <p:cNvSpPr txBox="1">
            <a:spLocks noGrp="1"/>
          </p:cNvSpPr>
          <p:nvPr>
            <p:ph type="body" idx="1"/>
          </p:nvPr>
        </p:nvSpPr>
        <p:spPr>
          <a:xfrm>
            <a:off x="457200" y="1331119"/>
            <a:ext cx="8229600" cy="3469500"/>
          </a:xfrm>
          <a:prstGeom prst="rect">
            <a:avLst/>
          </a:prstGeom>
          <a:noFill/>
          <a:ln>
            <a:noFill/>
          </a:ln>
        </p:spPr>
        <p:txBody>
          <a:bodyPr spcFirstLastPara="1" wrap="square" lIns="91425" tIns="91425" rIns="91425" bIns="91425" anchor="t" anchorCtr="0">
            <a:noAutofit/>
          </a:bodyPr>
          <a:lstStyle>
            <a:lvl1pPr marL="457200" marR="0" lvl="0" indent="-370840" algn="l" rtl="0">
              <a:spcBef>
                <a:spcPts val="0"/>
              </a:spcBef>
              <a:spcAft>
                <a:spcPts val="0"/>
              </a:spcAft>
              <a:buClr>
                <a:srgbClr val="434343"/>
              </a:buClr>
              <a:buSzPts val="2240"/>
              <a:buFont typeface="Noto Sans Symbols"/>
              <a:buChar char="◼"/>
              <a:defRPr sz="2800" b="0" i="0" u="none" strike="noStrike" cap="none">
                <a:solidFill>
                  <a:srgbClr val="434343"/>
                </a:solidFill>
                <a:latin typeface="Corbel"/>
                <a:ea typeface="Corbel"/>
                <a:cs typeface="Corbel"/>
                <a:sym typeface="Corbel"/>
              </a:defRPr>
            </a:lvl1pPr>
            <a:lvl2pPr marL="914400" marR="0" lvl="1" indent="-365760" algn="l" rtl="0">
              <a:spcBef>
                <a:spcPts val="480"/>
              </a:spcBef>
              <a:spcAft>
                <a:spcPts val="0"/>
              </a:spcAft>
              <a:buClr>
                <a:srgbClr val="434343"/>
              </a:buClr>
              <a:buSzPts val="2160"/>
              <a:buFont typeface="Noto Sans Symbols"/>
              <a:buChar char="▪"/>
              <a:defRPr sz="2400" b="0" i="0" u="none" strike="noStrike" cap="none">
                <a:solidFill>
                  <a:srgbClr val="434343"/>
                </a:solidFill>
                <a:latin typeface="Corbel"/>
                <a:ea typeface="Corbel"/>
                <a:cs typeface="Corbel"/>
                <a:sym typeface="Corbel"/>
              </a:defRPr>
            </a:lvl2pPr>
            <a:lvl3pPr marL="1371600" marR="0" lvl="2" indent="-355600" algn="l" rtl="0">
              <a:spcBef>
                <a:spcPts val="400"/>
              </a:spcBef>
              <a:spcAft>
                <a:spcPts val="0"/>
              </a:spcAft>
              <a:buClr>
                <a:srgbClr val="E66C7D"/>
              </a:buClr>
              <a:buSzPts val="2000"/>
              <a:buFont typeface="Arial"/>
              <a:buChar char="▪"/>
              <a:defRPr sz="2000" b="0" i="0" u="none" strike="noStrike" cap="none">
                <a:solidFill>
                  <a:schemeClr val="dk1"/>
                </a:solidFill>
                <a:latin typeface="Corbel"/>
                <a:ea typeface="Corbel"/>
                <a:cs typeface="Corbel"/>
                <a:sym typeface="Corbel"/>
              </a:defRPr>
            </a:lvl3pPr>
            <a:lvl4pPr marL="1828800" marR="0" lvl="3" indent="-342900" algn="l" rtl="0">
              <a:spcBef>
                <a:spcPts val="360"/>
              </a:spcBef>
              <a:spcAft>
                <a:spcPts val="0"/>
              </a:spcAft>
              <a:buClr>
                <a:srgbClr val="6BB76D"/>
              </a:buClr>
              <a:buSzPts val="1800"/>
              <a:buFont typeface="Arial"/>
              <a:buChar char="▪"/>
              <a:defRPr sz="1800" b="0" i="0" u="none" strike="noStrike" cap="none">
                <a:solidFill>
                  <a:schemeClr val="dk1"/>
                </a:solidFill>
                <a:latin typeface="Corbel"/>
                <a:ea typeface="Corbel"/>
                <a:cs typeface="Corbel"/>
                <a:sym typeface="Corbel"/>
              </a:defRPr>
            </a:lvl4pPr>
            <a:lvl5pPr marL="2286000" marR="0" lvl="4" indent="-342900" algn="l" rtl="0">
              <a:spcBef>
                <a:spcPts val="360"/>
              </a:spcBef>
              <a:spcAft>
                <a:spcPts val="0"/>
              </a:spcAft>
              <a:buClr>
                <a:srgbClr val="E88651"/>
              </a:buClr>
              <a:buSzPts val="1800"/>
              <a:buFont typeface="Noto Sans Symbols"/>
              <a:buChar char="•"/>
              <a:defRPr sz="1800" b="0" i="0" u="none" strike="noStrike" cap="none">
                <a:solidFill>
                  <a:schemeClr val="dk1"/>
                </a:solidFill>
                <a:latin typeface="Corbel"/>
                <a:ea typeface="Corbel"/>
                <a:cs typeface="Corbel"/>
                <a:sym typeface="Corbel"/>
              </a:defRPr>
            </a:lvl5pPr>
            <a:lvl6pPr marL="2743200" marR="0" lvl="5" indent="-355600" algn="l" rtl="0">
              <a:spcBef>
                <a:spcPts val="400"/>
              </a:spcBef>
              <a:spcAft>
                <a:spcPts val="0"/>
              </a:spcAft>
              <a:buClr>
                <a:schemeClr val="accent6"/>
              </a:buClr>
              <a:buSzPts val="2000"/>
              <a:buFont typeface="Noto Sans Symbols"/>
              <a:buChar char="⚫"/>
              <a:defRPr sz="2000" b="0" i="0" u="none" strike="noStrike" cap="none">
                <a:solidFill>
                  <a:schemeClr val="dk1"/>
                </a:solidFill>
                <a:latin typeface="Corbel"/>
                <a:ea typeface="Corbel"/>
                <a:cs typeface="Corbel"/>
                <a:sym typeface="Corbel"/>
              </a:defRPr>
            </a:lvl6pPr>
            <a:lvl7pPr marL="3200400" marR="0" lvl="6" indent="-342900" algn="l" rtl="0">
              <a:spcBef>
                <a:spcPts val="1600"/>
              </a:spcBef>
              <a:spcAft>
                <a:spcPts val="0"/>
              </a:spcAft>
              <a:buClr>
                <a:schemeClr val="accent1"/>
              </a:buClr>
              <a:buSzPts val="1800"/>
              <a:buFont typeface="Noto Sans Symbols"/>
              <a:buChar char="⚫"/>
              <a:defRPr sz="1800" b="0" i="0" u="none" strike="noStrike" cap="none">
                <a:solidFill>
                  <a:schemeClr val="dk1"/>
                </a:solidFill>
                <a:latin typeface="Corbel"/>
                <a:ea typeface="Corbel"/>
                <a:cs typeface="Corbel"/>
                <a:sym typeface="Corbel"/>
              </a:defRPr>
            </a:lvl7pPr>
            <a:lvl8pPr marL="3657600" marR="0" lvl="7" indent="-342900" algn="l" rtl="0">
              <a:spcBef>
                <a:spcPts val="1600"/>
              </a:spcBef>
              <a:spcAft>
                <a:spcPts val="0"/>
              </a:spcAft>
              <a:buClr>
                <a:schemeClr val="accent2"/>
              </a:buClr>
              <a:buSzPts val="1800"/>
              <a:buFont typeface="Noto Sans Symbols"/>
              <a:buChar char="⚫"/>
              <a:defRPr sz="1800" b="0" i="0" u="none" strike="noStrike" cap="none">
                <a:solidFill>
                  <a:schemeClr val="dk1"/>
                </a:solidFill>
                <a:latin typeface="Corbel"/>
                <a:ea typeface="Corbel"/>
                <a:cs typeface="Corbel"/>
                <a:sym typeface="Corbel"/>
              </a:defRPr>
            </a:lvl8pPr>
            <a:lvl9pPr marL="4114800" marR="0" lvl="8" indent="-342900" algn="l" rtl="0">
              <a:spcBef>
                <a:spcPts val="1600"/>
              </a:spcBef>
              <a:spcAft>
                <a:spcPts val="1600"/>
              </a:spcAft>
              <a:buClr>
                <a:schemeClr val="accent3"/>
              </a:buClr>
              <a:buSzPts val="1800"/>
              <a:buFont typeface="Noto Sans Symbols"/>
              <a:buChar char="⚫"/>
              <a:defRPr sz="1800" b="0" i="0" u="none" strike="noStrike" cap="none">
                <a:solidFill>
                  <a:schemeClr val="dk1"/>
                </a:solidFill>
                <a:latin typeface="Corbel"/>
                <a:ea typeface="Corbel"/>
                <a:cs typeface="Corbel"/>
                <a:sym typeface="Corbel"/>
              </a:defRPr>
            </a:lvl9pPr>
          </a:lstStyle>
          <a:p>
            <a:endParaRPr/>
          </a:p>
        </p:txBody>
      </p:sp>
      <p:sp>
        <p:nvSpPr>
          <p:cNvPr id="56" name="Google Shape;56;p13"/>
          <p:cNvSpPr txBox="1">
            <a:spLocks noGrp="1"/>
          </p:cNvSpPr>
          <p:nvPr>
            <p:ph type="dt" idx="10"/>
          </p:nvPr>
        </p:nvSpPr>
        <p:spPr>
          <a:xfrm>
            <a:off x="457200" y="4857750"/>
            <a:ext cx="2133600" cy="2058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7" name="Google Shape;57;p13"/>
          <p:cNvSpPr txBox="1">
            <a:spLocks noGrp="1"/>
          </p:cNvSpPr>
          <p:nvPr>
            <p:ph type="ftr" idx="11"/>
          </p:nvPr>
        </p:nvSpPr>
        <p:spPr>
          <a:xfrm>
            <a:off x="2640013" y="4857750"/>
            <a:ext cx="5508600" cy="2058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8" name="Google Shape;58;p13"/>
          <p:cNvSpPr txBox="1">
            <a:spLocks noGrp="1"/>
          </p:cNvSpPr>
          <p:nvPr>
            <p:ph type="sldNum" idx="12"/>
          </p:nvPr>
        </p:nvSpPr>
        <p:spPr>
          <a:xfrm>
            <a:off x="8204200" y="4857750"/>
            <a:ext cx="733500" cy="205800"/>
          </a:xfrm>
          <a:prstGeom prst="rect">
            <a:avLst/>
          </a:prstGeom>
          <a:noFill/>
          <a:ln>
            <a:noFill/>
          </a:ln>
        </p:spPr>
        <p:txBody>
          <a:bodyPr spcFirstLastPara="1" wrap="square" lIns="91425" tIns="45700" rIns="91425" bIns="0" anchor="b" anchorCtr="0">
            <a:noAutofit/>
          </a:bodyPr>
          <a:lstStyle>
            <a:lvl1pPr marL="0" marR="0" lvl="0" indent="0" algn="r" rtl="0">
              <a:spcBef>
                <a:spcPts val="0"/>
              </a:spcBef>
              <a:spcAft>
                <a:spcPts val="0"/>
              </a:spcAft>
              <a:buNone/>
              <a:defRPr sz="1200" b="0" i="0" u="none" strike="noStrike" cap="none">
                <a:solidFill>
                  <a:srgbClr val="3F3F3F"/>
                </a:solidFill>
                <a:latin typeface="Corbel"/>
                <a:ea typeface="Corbel"/>
                <a:cs typeface="Corbel"/>
                <a:sym typeface="Corbel"/>
              </a:defRPr>
            </a:lvl1pPr>
            <a:lvl2pPr marL="0" marR="0" lvl="1" indent="0" algn="r" rtl="0">
              <a:spcBef>
                <a:spcPts val="0"/>
              </a:spcBef>
              <a:spcAft>
                <a:spcPts val="0"/>
              </a:spcAft>
              <a:buNone/>
              <a:defRPr sz="1200" b="0" i="0" u="none" strike="noStrike" cap="none">
                <a:solidFill>
                  <a:srgbClr val="3F3F3F"/>
                </a:solidFill>
                <a:latin typeface="Corbel"/>
                <a:ea typeface="Corbel"/>
                <a:cs typeface="Corbel"/>
                <a:sym typeface="Corbel"/>
              </a:defRPr>
            </a:lvl2pPr>
            <a:lvl3pPr marL="0" marR="0" lvl="2" indent="0" algn="r" rtl="0">
              <a:spcBef>
                <a:spcPts val="0"/>
              </a:spcBef>
              <a:spcAft>
                <a:spcPts val="0"/>
              </a:spcAft>
              <a:buNone/>
              <a:defRPr sz="1200" b="0" i="0" u="none" strike="noStrike" cap="none">
                <a:solidFill>
                  <a:srgbClr val="3F3F3F"/>
                </a:solidFill>
                <a:latin typeface="Corbel"/>
                <a:ea typeface="Corbel"/>
                <a:cs typeface="Corbel"/>
                <a:sym typeface="Corbel"/>
              </a:defRPr>
            </a:lvl3pPr>
            <a:lvl4pPr marL="0" marR="0" lvl="3" indent="0" algn="r" rtl="0">
              <a:spcBef>
                <a:spcPts val="0"/>
              </a:spcBef>
              <a:spcAft>
                <a:spcPts val="0"/>
              </a:spcAft>
              <a:buNone/>
              <a:defRPr sz="1200" b="0" i="0" u="none" strike="noStrike" cap="none">
                <a:solidFill>
                  <a:srgbClr val="3F3F3F"/>
                </a:solidFill>
                <a:latin typeface="Corbel"/>
                <a:ea typeface="Corbel"/>
                <a:cs typeface="Corbel"/>
                <a:sym typeface="Corbel"/>
              </a:defRPr>
            </a:lvl4pPr>
            <a:lvl5pPr marL="0" marR="0" lvl="4" indent="0" algn="r" rtl="0">
              <a:spcBef>
                <a:spcPts val="0"/>
              </a:spcBef>
              <a:spcAft>
                <a:spcPts val="0"/>
              </a:spcAft>
              <a:buNone/>
              <a:defRPr sz="1200" b="0" i="0" u="none" strike="noStrike" cap="none">
                <a:solidFill>
                  <a:srgbClr val="3F3F3F"/>
                </a:solidFill>
                <a:latin typeface="Corbel"/>
                <a:ea typeface="Corbel"/>
                <a:cs typeface="Corbel"/>
                <a:sym typeface="Corbel"/>
              </a:defRPr>
            </a:lvl5pPr>
            <a:lvl6pPr marL="0" marR="0" lvl="5" indent="0" algn="r" rtl="0">
              <a:spcBef>
                <a:spcPts val="0"/>
              </a:spcBef>
              <a:spcAft>
                <a:spcPts val="0"/>
              </a:spcAft>
              <a:buNone/>
              <a:defRPr sz="1200" b="0" i="0" u="none" strike="noStrike" cap="none">
                <a:solidFill>
                  <a:srgbClr val="3F3F3F"/>
                </a:solidFill>
                <a:latin typeface="Corbel"/>
                <a:ea typeface="Corbel"/>
                <a:cs typeface="Corbel"/>
                <a:sym typeface="Corbel"/>
              </a:defRPr>
            </a:lvl6pPr>
            <a:lvl7pPr marL="0" marR="0" lvl="6" indent="0" algn="r" rtl="0">
              <a:spcBef>
                <a:spcPts val="0"/>
              </a:spcBef>
              <a:spcAft>
                <a:spcPts val="0"/>
              </a:spcAft>
              <a:buNone/>
              <a:defRPr sz="1200" b="0" i="0" u="none" strike="noStrike" cap="none">
                <a:solidFill>
                  <a:srgbClr val="3F3F3F"/>
                </a:solidFill>
                <a:latin typeface="Corbel"/>
                <a:ea typeface="Corbel"/>
                <a:cs typeface="Corbel"/>
                <a:sym typeface="Corbel"/>
              </a:defRPr>
            </a:lvl7pPr>
            <a:lvl8pPr marL="0" marR="0" lvl="7" indent="0" algn="r" rtl="0">
              <a:spcBef>
                <a:spcPts val="0"/>
              </a:spcBef>
              <a:spcAft>
                <a:spcPts val="0"/>
              </a:spcAft>
              <a:buNone/>
              <a:defRPr sz="1200" b="0" i="0" u="none" strike="noStrike" cap="none">
                <a:solidFill>
                  <a:srgbClr val="3F3F3F"/>
                </a:solidFill>
                <a:latin typeface="Corbel"/>
                <a:ea typeface="Corbel"/>
                <a:cs typeface="Corbel"/>
                <a:sym typeface="Corbel"/>
              </a:defRPr>
            </a:lvl8pPr>
            <a:lvl9pPr marL="0" marR="0" lvl="8" indent="0" algn="r" rtl="0">
              <a:spcBef>
                <a:spcPts val="0"/>
              </a:spcBef>
              <a:spcAft>
                <a:spcPts val="0"/>
              </a:spcAft>
              <a:buNone/>
              <a:defRPr sz="1200" b="0" i="0" u="none" strike="noStrike" cap="none">
                <a:solidFill>
                  <a:srgbClr val="3F3F3F"/>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9" name="Google Shape;49;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None/>
              <a:defRPr sz="2800">
                <a:solidFill>
                  <a:srgbClr val="434343"/>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7223400" y="4851900"/>
            <a:ext cx="1920600" cy="29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CCCCCC"/>
                </a:solidFill>
              </a:rPr>
              <a:t>alistair.johnson@sickkids.ca</a:t>
            </a:r>
            <a:endParaRPr sz="1000" b="1">
              <a:solidFill>
                <a:srgbClr val="CCCCCC"/>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png"/><Relationship Id="rId9" Type="http://schemas.openxmlformats.org/officeDocument/2006/relationships/image" Target="../media/image41.png"/></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https://bionlplab.github.io/cvpr2021tutorial/" TargetMode="External"/><Relationship Id="rId7"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s://alistairewj.github.io/talk/2020-mimic-iv-analysis-tutorial/" TargetMode="External"/><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311700" y="369650"/>
            <a:ext cx="8520600" cy="105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Deep learning and CXRs</a:t>
            </a:r>
            <a:endParaRPr/>
          </a:p>
        </p:txBody>
      </p:sp>
      <p:sp>
        <p:nvSpPr>
          <p:cNvPr id="64" name="Google Shape;64;p14"/>
          <p:cNvSpPr txBox="1">
            <a:spLocks noGrp="1"/>
          </p:cNvSpPr>
          <p:nvPr>
            <p:ph type="subTitle" idx="1"/>
          </p:nvPr>
        </p:nvSpPr>
        <p:spPr>
          <a:xfrm>
            <a:off x="311700" y="4129525"/>
            <a:ext cx="8520600" cy="101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Alistair Johnson</a:t>
            </a:r>
            <a:endParaRPr/>
          </a:p>
          <a:p>
            <a:pPr marL="0" lvl="0" indent="0" algn="ctr" rtl="0">
              <a:spcBef>
                <a:spcPts val="0"/>
              </a:spcBef>
              <a:spcAft>
                <a:spcPts val="0"/>
              </a:spcAft>
              <a:buNone/>
            </a:pPr>
            <a:r>
              <a:rPr lang="en"/>
              <a:t>June 20th, 2021</a:t>
            </a:r>
            <a:endParaRPr/>
          </a:p>
        </p:txBody>
      </p:sp>
      <p:pic>
        <p:nvPicPr>
          <p:cNvPr id="65" name="Google Shape;65;p14"/>
          <p:cNvPicPr preferRelativeResize="0"/>
          <p:nvPr/>
        </p:nvPicPr>
        <p:blipFill>
          <a:blip r:embed="rId3">
            <a:alphaModFix/>
          </a:blip>
          <a:stretch>
            <a:fillRect/>
          </a:stretch>
        </p:blipFill>
        <p:spPr>
          <a:xfrm>
            <a:off x="152400" y="1692225"/>
            <a:ext cx="8839199" cy="209630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NIH to the rescue!</a:t>
            </a:r>
            <a:endParaRPr/>
          </a:p>
        </p:txBody>
      </p:sp>
      <p:sp>
        <p:nvSpPr>
          <p:cNvPr id="143" name="Google Shape;143;p23"/>
          <p:cNvSpPr txBox="1">
            <a:spLocks noGrp="1"/>
          </p:cNvSpPr>
          <p:nvPr>
            <p:ph type="body" idx="1"/>
          </p:nvPr>
        </p:nvSpPr>
        <p:spPr>
          <a:xfrm>
            <a:off x="311700" y="1266325"/>
            <a:ext cx="32124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30,000+ patients</a:t>
            </a:r>
            <a:endParaRPr/>
          </a:p>
          <a:p>
            <a:pPr marL="457200" lvl="0" indent="-342900" algn="l" rtl="0">
              <a:spcBef>
                <a:spcPts val="0"/>
              </a:spcBef>
              <a:spcAft>
                <a:spcPts val="0"/>
              </a:spcAft>
              <a:buSzPts val="1800"/>
              <a:buChar char="●"/>
            </a:pPr>
            <a:r>
              <a:rPr lang="en"/>
              <a:t>100,000+ images</a:t>
            </a:r>
            <a:endParaRPr/>
          </a:p>
          <a:p>
            <a:pPr marL="457200" lvl="0" indent="-342900" algn="l" rtl="0">
              <a:spcBef>
                <a:spcPts val="0"/>
              </a:spcBef>
              <a:spcAft>
                <a:spcPts val="0"/>
              </a:spcAft>
              <a:buSzPts val="1800"/>
              <a:buChar char="●"/>
            </a:pPr>
            <a:r>
              <a:rPr lang="en"/>
              <a:t>Each associated with 14 labels</a:t>
            </a:r>
            <a:endParaRPr/>
          </a:p>
          <a:p>
            <a:pPr marL="914400" lvl="1" indent="-317500" algn="l" rtl="0">
              <a:spcBef>
                <a:spcPts val="0"/>
              </a:spcBef>
              <a:spcAft>
                <a:spcPts val="0"/>
              </a:spcAft>
              <a:buSzPts val="1400"/>
              <a:buChar char="○"/>
            </a:pPr>
            <a:r>
              <a:rPr lang="en"/>
              <a:t>Derived automatically from the free-text report</a:t>
            </a:r>
            <a:endParaRPr/>
          </a:p>
          <a:p>
            <a:pPr marL="457200" lvl="0" indent="-342900" algn="l" rtl="0">
              <a:spcBef>
                <a:spcPts val="0"/>
              </a:spcBef>
              <a:spcAft>
                <a:spcPts val="0"/>
              </a:spcAft>
              <a:buSzPts val="1800"/>
              <a:buChar char="●"/>
            </a:pPr>
            <a:r>
              <a:rPr lang="en"/>
              <a:t>Freely, publicly available</a:t>
            </a:r>
            <a:endParaRPr/>
          </a:p>
        </p:txBody>
      </p:sp>
      <p:pic>
        <p:nvPicPr>
          <p:cNvPr id="144" name="Google Shape;144;p23"/>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3623500" y="0"/>
            <a:ext cx="5520501" cy="3875625"/>
          </a:xfrm>
          <a:prstGeom prst="rect">
            <a:avLst/>
          </a:prstGeom>
          <a:noFill/>
          <a:ln>
            <a:noFill/>
          </a:ln>
        </p:spPr>
      </p:pic>
      <p:sp>
        <p:nvSpPr>
          <p:cNvPr id="145" name="Google Shape;145;p23"/>
          <p:cNvSpPr txBox="1"/>
          <p:nvPr/>
        </p:nvSpPr>
        <p:spPr>
          <a:xfrm>
            <a:off x="0" y="4569025"/>
            <a:ext cx="4688100" cy="52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Open Sans"/>
                <a:ea typeface="Open Sans"/>
                <a:cs typeface="Open Sans"/>
                <a:sym typeface="Open Sans"/>
              </a:rPr>
              <a:t>https://www.nih.gov/news-events/news-releases/nih-clinical-center-provides-one-largest-publicly-available-chest-x-ray-datasets-scientific-community</a:t>
            </a:r>
            <a:endParaRPr sz="8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Others join in the data sharing craze</a:t>
            </a:r>
            <a:endParaRPr/>
          </a:p>
        </p:txBody>
      </p:sp>
      <p:sp>
        <p:nvSpPr>
          <p:cNvPr id="151" name="Google Shape;151;p24"/>
          <p:cNvSpPr txBox="1">
            <a:spLocks noGrp="1"/>
          </p:cNvSpPr>
          <p:nvPr>
            <p:ph type="body" idx="1"/>
          </p:nvPr>
        </p:nvSpPr>
        <p:spPr>
          <a:xfrm>
            <a:off x="311700" y="126617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Currently available chest x-ray datasets</a:t>
            </a:r>
            <a:endParaRPr/>
          </a:p>
          <a:p>
            <a:pPr marL="457200" lvl="0" indent="-317500" algn="l" rtl="0">
              <a:spcBef>
                <a:spcPts val="1600"/>
              </a:spcBef>
              <a:spcAft>
                <a:spcPts val="0"/>
              </a:spcAft>
              <a:buSzPts val="1400"/>
              <a:buChar char="●"/>
            </a:pPr>
            <a:r>
              <a:rPr lang="en" b="1"/>
              <a:t>JSRT Database</a:t>
            </a:r>
            <a:r>
              <a:rPr lang="en"/>
              <a:t> - 247 DICOMs, have heart + lung segmentation</a:t>
            </a:r>
            <a:endParaRPr/>
          </a:p>
          <a:p>
            <a:pPr marL="457200" lvl="0" indent="-317500" algn="l" rtl="0">
              <a:spcBef>
                <a:spcPts val="0"/>
              </a:spcBef>
              <a:spcAft>
                <a:spcPts val="0"/>
              </a:spcAft>
              <a:buSzPts val="1400"/>
              <a:buChar char="●"/>
            </a:pPr>
            <a:r>
              <a:rPr lang="en" b="1"/>
              <a:t>Open-I Indiana University CXR</a:t>
            </a:r>
            <a:r>
              <a:rPr lang="en"/>
              <a:t> - 8121 DICOMs, 3996 reports </a:t>
            </a:r>
            <a:endParaRPr/>
          </a:p>
          <a:p>
            <a:pPr marL="457200" lvl="0" indent="-317500" algn="l" rtl="0">
              <a:spcBef>
                <a:spcPts val="0"/>
              </a:spcBef>
              <a:spcAft>
                <a:spcPts val="0"/>
              </a:spcAft>
              <a:buSzPts val="1400"/>
              <a:buChar char="●"/>
            </a:pPr>
            <a:r>
              <a:rPr lang="en" b="1"/>
              <a:t>ChestXray14 (ChestXray8)</a:t>
            </a:r>
            <a:r>
              <a:rPr lang="en"/>
              <a:t> - 112,120 PNGs, 14 labels</a:t>
            </a:r>
            <a:endParaRPr/>
          </a:p>
          <a:p>
            <a:pPr marL="457200" lvl="0" indent="-317500" algn="l" rtl="0">
              <a:spcBef>
                <a:spcPts val="0"/>
              </a:spcBef>
              <a:spcAft>
                <a:spcPts val="0"/>
              </a:spcAft>
              <a:buSzPts val="1400"/>
              <a:buChar char="●"/>
            </a:pPr>
            <a:r>
              <a:rPr lang="en" b="1"/>
              <a:t>MIMIC-CXR-JPG</a:t>
            </a:r>
            <a:r>
              <a:rPr lang="en"/>
              <a:t> - 369,188 JPGs, 14 labels</a:t>
            </a:r>
            <a:endParaRPr/>
          </a:p>
          <a:p>
            <a:pPr marL="457200" lvl="0" indent="-317500" algn="l" rtl="0">
              <a:spcBef>
                <a:spcPts val="0"/>
              </a:spcBef>
              <a:spcAft>
                <a:spcPts val="0"/>
              </a:spcAft>
              <a:buSzPts val="1400"/>
              <a:buChar char="●"/>
            </a:pPr>
            <a:r>
              <a:rPr lang="en" b="1"/>
              <a:t>MIMIC-CXR</a:t>
            </a:r>
            <a:r>
              <a:rPr lang="en"/>
              <a:t> - same as above, full resolution DICOMs + actual text</a:t>
            </a:r>
            <a:endParaRPr/>
          </a:p>
          <a:p>
            <a:pPr marL="457200" lvl="0" indent="-317500" algn="l" rtl="0">
              <a:spcBef>
                <a:spcPts val="0"/>
              </a:spcBef>
              <a:spcAft>
                <a:spcPts val="0"/>
              </a:spcAft>
              <a:buSzPts val="1400"/>
              <a:buChar char="●"/>
            </a:pPr>
            <a:r>
              <a:rPr lang="en" b="1"/>
              <a:t>VinDr-CXR</a:t>
            </a:r>
            <a:r>
              <a:rPr lang="en"/>
              <a:t> - 18,000  PA views, 28 labels</a:t>
            </a:r>
            <a:endParaRPr/>
          </a:p>
          <a:p>
            <a:pPr marL="914400" lvl="1" indent="-304800" algn="l" rtl="0">
              <a:spcBef>
                <a:spcPts val="0"/>
              </a:spcBef>
              <a:spcAft>
                <a:spcPts val="0"/>
              </a:spcAft>
              <a:buSzPts val="1200"/>
              <a:buChar char="○"/>
            </a:pPr>
            <a:r>
              <a:rPr lang="en"/>
              <a:t>22 labels are bounding boxes</a:t>
            </a:r>
            <a:endParaRPr/>
          </a:p>
          <a:p>
            <a:pPr marL="457200" lvl="0" indent="-317500" algn="l" rtl="0">
              <a:spcBef>
                <a:spcPts val="0"/>
              </a:spcBef>
              <a:spcAft>
                <a:spcPts val="0"/>
              </a:spcAft>
              <a:buSzPts val="1400"/>
              <a:buChar char="●"/>
            </a:pPr>
            <a:r>
              <a:rPr lang="en" b="1"/>
              <a:t>CheXpert</a:t>
            </a:r>
            <a:r>
              <a:rPr lang="en"/>
              <a:t> - 224,316 JPGs, 14 labels</a:t>
            </a:r>
            <a:endParaRPr/>
          </a:p>
          <a:p>
            <a:pPr marL="457200" lvl="0" indent="-317500" algn="l" rtl="0">
              <a:spcBef>
                <a:spcPts val="0"/>
              </a:spcBef>
              <a:spcAft>
                <a:spcPts val="0"/>
              </a:spcAft>
              <a:buSzPts val="1400"/>
              <a:buChar char="●"/>
            </a:pPr>
            <a:r>
              <a:rPr lang="en" b="1"/>
              <a:t>PadChest</a:t>
            </a:r>
            <a:r>
              <a:rPr lang="en"/>
              <a:t> - 160,000 PNGs</a:t>
            </a:r>
            <a:endParaRPr/>
          </a:p>
          <a:p>
            <a:pPr marL="914400" lvl="1" indent="-304800" algn="l" rtl="0">
              <a:spcBef>
                <a:spcPts val="0"/>
              </a:spcBef>
              <a:spcAft>
                <a:spcPts val="0"/>
              </a:spcAft>
              <a:buSzPts val="1200"/>
              <a:buChar char="○"/>
            </a:pPr>
            <a:r>
              <a:rPr lang="en"/>
              <a:t>174 findings / 19 dx / 104 anatomy</a:t>
            </a:r>
            <a:endParaRPr/>
          </a:p>
          <a:p>
            <a:pPr marL="914400" lvl="1" indent="-304800" algn="l" rtl="0">
              <a:spcBef>
                <a:spcPts val="0"/>
              </a:spcBef>
              <a:spcAft>
                <a:spcPts val="0"/>
              </a:spcAft>
              <a:buSzPts val="1200"/>
              <a:buChar char="○"/>
            </a:pPr>
            <a:r>
              <a:rPr lang="en"/>
              <a:t>UMLS coded</a:t>
            </a:r>
            <a:endParaRPr sz="1400"/>
          </a:p>
          <a:p>
            <a:pPr marL="457200" lvl="0" indent="-317500" algn="l" rtl="0">
              <a:spcBef>
                <a:spcPts val="0"/>
              </a:spcBef>
              <a:spcAft>
                <a:spcPts val="0"/>
              </a:spcAft>
              <a:buSzPts val="1400"/>
              <a:buChar char="●"/>
            </a:pPr>
            <a:r>
              <a:rPr lang="en" sz="1400" b="1"/>
              <a:t>RSNA + Kaggle</a:t>
            </a:r>
            <a:r>
              <a:rPr lang="en" sz="1400"/>
              <a:t> - too many to list!</a:t>
            </a:r>
            <a:endParaRPr sz="1400"/>
          </a:p>
          <a:p>
            <a:pPr marL="914400" lvl="1" indent="-304800" algn="l" rtl="0">
              <a:spcBef>
                <a:spcPts val="0"/>
              </a:spcBef>
              <a:spcAft>
                <a:spcPts val="0"/>
              </a:spcAft>
              <a:buSzPts val="1200"/>
              <a:buChar char="○"/>
            </a:pPr>
            <a:r>
              <a:rPr lang="en"/>
              <a:t>Warning: may overlap with other datasets</a:t>
            </a:r>
            <a:endParaRPr/>
          </a:p>
        </p:txBody>
      </p:sp>
      <p:pic>
        <p:nvPicPr>
          <p:cNvPr id="152" name="Google Shape;152;p24"/>
          <p:cNvPicPr preferRelativeResize="0"/>
          <p:nvPr/>
        </p:nvPicPr>
        <p:blipFill>
          <a:blip r:embed="rId3">
            <a:alphaModFix/>
          </a:blip>
          <a:stretch>
            <a:fillRect/>
          </a:stretch>
        </p:blipFill>
        <p:spPr>
          <a:xfrm>
            <a:off x="6638175" y="96575"/>
            <a:ext cx="2071700" cy="2071700"/>
          </a:xfrm>
          <a:prstGeom prst="rect">
            <a:avLst/>
          </a:prstGeom>
          <a:noFill/>
          <a:ln>
            <a:noFill/>
          </a:ln>
        </p:spPr>
      </p:pic>
      <p:pic>
        <p:nvPicPr>
          <p:cNvPr id="153" name="Google Shape;153;p24"/>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6338650" y="2227125"/>
            <a:ext cx="2670750" cy="7858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live in exciting times!</a:t>
            </a:r>
            <a:endParaRPr/>
          </a:p>
        </p:txBody>
      </p:sp>
      <p:pic>
        <p:nvPicPr>
          <p:cNvPr id="159" name="Google Shape;159;p25"/>
          <p:cNvPicPr preferRelativeResize="0"/>
          <p:nvPr/>
        </p:nvPicPr>
        <p:blipFill>
          <a:blip r:embed="rId3">
            <a:alphaModFix/>
          </a:blip>
          <a:stretch>
            <a:fillRect/>
          </a:stretch>
        </p:blipFill>
        <p:spPr>
          <a:xfrm>
            <a:off x="404475" y="1119225"/>
            <a:ext cx="5663188" cy="3686274"/>
          </a:xfrm>
          <a:prstGeom prst="rect">
            <a:avLst/>
          </a:prstGeom>
          <a:noFill/>
          <a:ln>
            <a:noFill/>
          </a:ln>
        </p:spPr>
      </p:pic>
      <p:cxnSp>
        <p:nvCxnSpPr>
          <p:cNvPr id="160" name="Google Shape;160;p25"/>
          <p:cNvCxnSpPr/>
          <p:nvPr/>
        </p:nvCxnSpPr>
        <p:spPr>
          <a:xfrm>
            <a:off x="6223275" y="2581175"/>
            <a:ext cx="580800" cy="0"/>
          </a:xfrm>
          <a:prstGeom prst="straightConnector1">
            <a:avLst/>
          </a:prstGeom>
          <a:noFill/>
          <a:ln w="28575" cap="flat" cmpd="sng">
            <a:solidFill>
              <a:schemeClr val="dk2"/>
            </a:solidFill>
            <a:prstDash val="solid"/>
            <a:round/>
            <a:headEnd type="none" w="med" len="med"/>
            <a:tailEnd type="triangle" w="med" len="med"/>
          </a:ln>
        </p:spPr>
      </p:cxnSp>
      <p:sp>
        <p:nvSpPr>
          <p:cNvPr id="161" name="Google Shape;161;p25"/>
          <p:cNvSpPr txBox="1"/>
          <p:nvPr/>
        </p:nvSpPr>
        <p:spPr>
          <a:xfrm>
            <a:off x="6959675" y="2371650"/>
            <a:ext cx="138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rPr>
              <a:t>We have data.</a:t>
            </a:r>
            <a:endParaRPr>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a:t>
            </a:r>
            <a:endParaRPr/>
          </a:p>
        </p:txBody>
      </p:sp>
      <p:sp>
        <p:nvSpPr>
          <p:cNvPr id="167" name="Google Shape;167;p26"/>
          <p:cNvSpPr txBox="1">
            <a:spLocks noGrp="1"/>
          </p:cNvSpPr>
          <p:nvPr>
            <p:ph type="body" idx="1"/>
          </p:nvPr>
        </p:nvSpPr>
        <p:spPr>
          <a:xfrm>
            <a:off x="311700" y="1152475"/>
            <a:ext cx="35775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DenseNet-121</a:t>
            </a:r>
            <a:endParaRPr/>
          </a:p>
          <a:p>
            <a:pPr marL="457200" lvl="0" indent="-342900" algn="l" rtl="0">
              <a:spcBef>
                <a:spcPts val="0"/>
              </a:spcBef>
              <a:spcAft>
                <a:spcPts val="0"/>
              </a:spcAft>
              <a:buSzPts val="1800"/>
              <a:buChar char="●"/>
            </a:pPr>
            <a:r>
              <a:rPr lang="en"/>
              <a:t>Chosen as it performed well in past publications</a:t>
            </a:r>
            <a:endParaRPr/>
          </a:p>
        </p:txBody>
      </p:sp>
      <p:sp>
        <p:nvSpPr>
          <p:cNvPr id="168" name="Google Shape;168;p26"/>
          <p:cNvSpPr txBox="1"/>
          <p:nvPr/>
        </p:nvSpPr>
        <p:spPr>
          <a:xfrm>
            <a:off x="0" y="4703625"/>
            <a:ext cx="6314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Huang G, Liu Z, Van Der Maaten L, Weinberger KQ. Densely connected convolutional networks. In Proceedings of the IEEE conference on computer vision and pattern recognition 2017 (pp. 4700-4708).</a:t>
            </a:r>
            <a:endParaRPr sz="1000"/>
          </a:p>
        </p:txBody>
      </p:sp>
      <p:pic>
        <p:nvPicPr>
          <p:cNvPr id="169" name="Google Shape;169;p26"/>
          <p:cNvPicPr preferRelativeResize="0"/>
          <p:nvPr/>
        </p:nvPicPr>
        <p:blipFill rotWithShape="1">
          <a:blip r:embed="rId3" cstate="hqprint">
            <a:alphaModFix/>
            <a:extLst>
              <a:ext uri="{28A0092B-C50C-407E-A947-70E740481C1C}">
                <a14:useLocalDpi xmlns:a14="http://schemas.microsoft.com/office/drawing/2010/main"/>
              </a:ext>
            </a:extLst>
          </a:blip>
          <a:srcRect l="1536"/>
          <a:stretch/>
        </p:blipFill>
        <p:spPr>
          <a:xfrm>
            <a:off x="3997050" y="148450"/>
            <a:ext cx="5036025" cy="3630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CheXNet - Classify Pneumonia</a:t>
            </a:r>
            <a:endParaRPr/>
          </a:p>
        </p:txBody>
      </p:sp>
      <p:sp>
        <p:nvSpPr>
          <p:cNvPr id="175" name="Google Shape;175;p27"/>
          <p:cNvSpPr txBox="1"/>
          <p:nvPr/>
        </p:nvSpPr>
        <p:spPr>
          <a:xfrm>
            <a:off x="0" y="4638000"/>
            <a:ext cx="4748100" cy="50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666666"/>
                </a:solidFill>
                <a:latin typeface="Open Sans"/>
                <a:ea typeface="Open Sans"/>
                <a:cs typeface="Open Sans"/>
                <a:sym typeface="Open Sans"/>
              </a:rPr>
              <a:t>Also worth a read: Bálint Botz, “A Few Thoughts About CheXNet — And The Way Human Performance Should (And Should Not) Be Measured”</a:t>
            </a:r>
            <a:endParaRPr sz="1000">
              <a:solidFill>
                <a:srgbClr val="666666"/>
              </a:solidFill>
              <a:latin typeface="Open Sans"/>
              <a:ea typeface="Open Sans"/>
              <a:cs typeface="Open Sans"/>
              <a:sym typeface="Open Sans"/>
            </a:endParaRPr>
          </a:p>
        </p:txBody>
      </p:sp>
      <p:sp>
        <p:nvSpPr>
          <p:cNvPr id="176" name="Google Shape;176;p27"/>
          <p:cNvSpPr txBox="1"/>
          <p:nvPr/>
        </p:nvSpPr>
        <p:spPr>
          <a:xfrm>
            <a:off x="0" y="3512150"/>
            <a:ext cx="6588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2"/>
                </a:solidFill>
              </a:rPr>
              <a:t>Rajpurkar P, Irvin J, Zhu K, Yang B, Mehta H, Duan T, Ding D, Bagul A, Langlotz C, Shpanskaya K, Lungren MP. Chexnet: Radiologist-level pneumonia detection on chest x-rays with deep learning. arXiv preprint arXiv:1711.05225. 2017 Nov 14.</a:t>
            </a:r>
            <a:endParaRPr sz="1000">
              <a:solidFill>
                <a:schemeClr val="dk2"/>
              </a:solidFill>
            </a:endParaRPr>
          </a:p>
        </p:txBody>
      </p:sp>
      <p:pic>
        <p:nvPicPr>
          <p:cNvPr id="177" name="Google Shape;177;p27"/>
          <p:cNvPicPr preferRelativeResize="0"/>
          <p:nvPr/>
        </p:nvPicPr>
        <p:blipFill rotWithShape="1">
          <a:blip r:embed="rId3" cstate="hqprint">
            <a:alphaModFix/>
            <a:extLst>
              <a:ext uri="{28A0092B-C50C-407E-A947-70E740481C1C}">
                <a14:useLocalDpi xmlns:a14="http://schemas.microsoft.com/office/drawing/2010/main"/>
              </a:ext>
            </a:extLst>
          </a:blip>
          <a:srcRect l="862"/>
          <a:stretch/>
        </p:blipFill>
        <p:spPr>
          <a:xfrm>
            <a:off x="228350" y="1962475"/>
            <a:ext cx="8763251" cy="1295075"/>
          </a:xfrm>
          <a:prstGeom prst="rect">
            <a:avLst/>
          </a:prstGeom>
          <a:noFill/>
          <a:ln>
            <a:noFill/>
          </a:ln>
        </p:spPr>
      </p:pic>
      <p:sp>
        <p:nvSpPr>
          <p:cNvPr id="178" name="Google Shape;178;p27"/>
          <p:cNvSpPr txBox="1">
            <a:spLocks noGrp="1"/>
          </p:cNvSpPr>
          <p:nvPr>
            <p:ph type="body" idx="1"/>
          </p:nvPr>
        </p:nvSpPr>
        <p:spPr>
          <a:xfrm>
            <a:off x="311700" y="1152475"/>
            <a:ext cx="8520600" cy="1007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Classify chest x-rays using a large labeled dataset</a:t>
            </a:r>
            <a:endParaRPr/>
          </a:p>
          <a:p>
            <a:pPr marL="457200" lvl="0" indent="-342900" algn="l" rtl="0">
              <a:spcBef>
                <a:spcPts val="0"/>
              </a:spcBef>
              <a:spcAft>
                <a:spcPts val="0"/>
              </a:spcAft>
              <a:buSzPts val="1800"/>
              <a:buChar char="●"/>
            </a:pPr>
            <a:r>
              <a:rPr lang="en"/>
              <a:t>Compare to domain experts (radiologists)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CheXNet - Classify Pneumonia</a:t>
            </a:r>
            <a:endParaRPr/>
          </a:p>
        </p:txBody>
      </p:sp>
      <p:sp>
        <p:nvSpPr>
          <p:cNvPr id="184" name="Google Shape;184;p28"/>
          <p:cNvSpPr txBox="1"/>
          <p:nvPr/>
        </p:nvSpPr>
        <p:spPr>
          <a:xfrm>
            <a:off x="0" y="4514525"/>
            <a:ext cx="6903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2"/>
                </a:solidFill>
              </a:rPr>
              <a:t>Rajpurkar P, Irvin J, Zhu K, Yang B, Mehta H, Duan T, Ding D, Bagul A, Langlotz C, Shpanskaya K, Lungren MP. Chexnet: Radiologist-level pneumonia detection on chest x-rays with deep learning. arXiv preprint arXiv:1711.05225. 2017 Nov 14.</a:t>
            </a:r>
            <a:endParaRPr sz="1000">
              <a:solidFill>
                <a:schemeClr val="dk2"/>
              </a:solidFill>
            </a:endParaRPr>
          </a:p>
        </p:txBody>
      </p:sp>
      <p:grpSp>
        <p:nvGrpSpPr>
          <p:cNvPr id="185" name="Google Shape;185;p28"/>
          <p:cNvGrpSpPr/>
          <p:nvPr/>
        </p:nvGrpSpPr>
        <p:grpSpPr>
          <a:xfrm>
            <a:off x="3694725" y="1150975"/>
            <a:ext cx="3063216" cy="3082375"/>
            <a:chOff x="5294925" y="1150975"/>
            <a:chExt cx="3063216" cy="3082375"/>
          </a:xfrm>
        </p:grpSpPr>
        <p:pic>
          <p:nvPicPr>
            <p:cNvPr id="186" name="Google Shape;186;p28"/>
            <p:cNvPicPr preferRelativeResize="0"/>
            <p:nvPr/>
          </p:nvPicPr>
          <p:blipFill>
            <a:blip r:embed="rId3">
              <a:alphaModFix/>
            </a:blip>
            <a:stretch>
              <a:fillRect/>
            </a:stretch>
          </p:blipFill>
          <p:spPr>
            <a:xfrm>
              <a:off x="5294925" y="1150975"/>
              <a:ext cx="3063216" cy="3063216"/>
            </a:xfrm>
            <a:prstGeom prst="rect">
              <a:avLst/>
            </a:prstGeom>
            <a:noFill/>
            <a:ln>
              <a:noFill/>
            </a:ln>
          </p:spPr>
        </p:pic>
        <p:pic>
          <p:nvPicPr>
            <p:cNvPr id="187" name="Google Shape;187;p28"/>
            <p:cNvPicPr preferRelativeResize="0"/>
            <p:nvPr/>
          </p:nvPicPr>
          <p:blipFill>
            <a:blip r:embed="rId4">
              <a:alphaModFix/>
            </a:blip>
            <a:stretch>
              <a:fillRect/>
            </a:stretch>
          </p:blipFill>
          <p:spPr>
            <a:xfrm>
              <a:off x="5294925" y="3187948"/>
              <a:ext cx="1081450" cy="1045401"/>
            </a:xfrm>
            <a:prstGeom prst="rect">
              <a:avLst/>
            </a:prstGeom>
            <a:noFill/>
            <a:ln>
              <a:noFill/>
            </a:ln>
          </p:spPr>
        </p:pic>
      </p:grpSp>
      <p:grpSp>
        <p:nvGrpSpPr>
          <p:cNvPr id="188" name="Google Shape;188;p28"/>
          <p:cNvGrpSpPr/>
          <p:nvPr/>
        </p:nvGrpSpPr>
        <p:grpSpPr>
          <a:xfrm>
            <a:off x="415950" y="1141400"/>
            <a:ext cx="3101525" cy="3101525"/>
            <a:chOff x="835025" y="1131825"/>
            <a:chExt cx="3101525" cy="3101525"/>
          </a:xfrm>
        </p:grpSpPr>
        <p:pic>
          <p:nvPicPr>
            <p:cNvPr id="189" name="Google Shape;189;p28"/>
            <p:cNvPicPr preferRelativeResize="0"/>
            <p:nvPr/>
          </p:nvPicPr>
          <p:blipFill>
            <a:blip r:embed="rId5">
              <a:alphaModFix/>
            </a:blip>
            <a:stretch>
              <a:fillRect/>
            </a:stretch>
          </p:blipFill>
          <p:spPr>
            <a:xfrm>
              <a:off x="835025" y="1131825"/>
              <a:ext cx="3101525" cy="3101525"/>
            </a:xfrm>
            <a:prstGeom prst="rect">
              <a:avLst/>
            </a:prstGeom>
            <a:noFill/>
            <a:ln>
              <a:noFill/>
            </a:ln>
          </p:spPr>
        </p:pic>
        <p:pic>
          <p:nvPicPr>
            <p:cNvPr id="190" name="Google Shape;190;p28"/>
            <p:cNvPicPr preferRelativeResize="0"/>
            <p:nvPr/>
          </p:nvPicPr>
          <p:blipFill>
            <a:blip r:embed="rId6">
              <a:alphaModFix/>
            </a:blip>
            <a:stretch>
              <a:fillRect/>
            </a:stretch>
          </p:blipFill>
          <p:spPr>
            <a:xfrm>
              <a:off x="835025" y="3187950"/>
              <a:ext cx="1081450" cy="104540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Understand the data generating process</a:t>
            </a:r>
            <a:endParaRPr i="1"/>
          </a:p>
        </p:txBody>
      </p:sp>
      <p:pic>
        <p:nvPicPr>
          <p:cNvPr id="196" name="Google Shape;196;p29"/>
          <p:cNvPicPr preferRelativeResize="0"/>
          <p:nvPr/>
        </p:nvPicPr>
        <p:blipFill>
          <a:blip r:embed="rId3">
            <a:alphaModFix/>
          </a:blip>
          <a:stretch>
            <a:fillRect/>
          </a:stretch>
        </p:blipFill>
        <p:spPr>
          <a:xfrm>
            <a:off x="1074600" y="1264219"/>
            <a:ext cx="2119275" cy="1605350"/>
          </a:xfrm>
          <a:prstGeom prst="rect">
            <a:avLst/>
          </a:prstGeom>
          <a:noFill/>
          <a:ln>
            <a:noFill/>
          </a:ln>
        </p:spPr>
      </p:pic>
      <p:pic>
        <p:nvPicPr>
          <p:cNvPr id="197" name="Google Shape;197;p29"/>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4517238" y="1698500"/>
            <a:ext cx="2254789" cy="2441680"/>
          </a:xfrm>
          <a:prstGeom prst="rect">
            <a:avLst/>
          </a:prstGeom>
          <a:noFill/>
          <a:ln>
            <a:noFill/>
          </a:ln>
        </p:spPr>
      </p:pic>
      <p:pic>
        <p:nvPicPr>
          <p:cNvPr id="198" name="Google Shape;198;p29"/>
          <p:cNvPicPr preferRelativeResize="0"/>
          <p:nvPr/>
        </p:nvPicPr>
        <p:blipFill>
          <a:blip r:embed="rId5">
            <a:alphaModFix/>
          </a:blip>
          <a:stretch>
            <a:fillRect/>
          </a:stretch>
        </p:blipFill>
        <p:spPr>
          <a:xfrm>
            <a:off x="431938" y="3037595"/>
            <a:ext cx="3404593" cy="185450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Issue #1: we are using non-causal features</a:t>
            </a:r>
            <a:endParaRPr/>
          </a:p>
        </p:txBody>
      </p:sp>
      <p:pic>
        <p:nvPicPr>
          <p:cNvPr id="204" name="Google Shape;204;p30"/>
          <p:cNvPicPr preferRelativeResize="0"/>
          <p:nvPr/>
        </p:nvPicPr>
        <p:blipFill>
          <a:blip r:embed="rId3">
            <a:alphaModFix/>
          </a:blip>
          <a:stretch>
            <a:fillRect/>
          </a:stretch>
        </p:blipFill>
        <p:spPr>
          <a:xfrm>
            <a:off x="743387" y="1229016"/>
            <a:ext cx="7657226" cy="2501326"/>
          </a:xfrm>
          <a:prstGeom prst="rect">
            <a:avLst/>
          </a:prstGeom>
          <a:noFill/>
          <a:ln>
            <a:noFill/>
          </a:ln>
        </p:spPr>
      </p:pic>
      <p:sp>
        <p:nvSpPr>
          <p:cNvPr id="205" name="Google Shape;205;p30"/>
          <p:cNvSpPr txBox="1"/>
          <p:nvPr/>
        </p:nvSpPr>
        <p:spPr>
          <a:xfrm>
            <a:off x="0" y="4406675"/>
            <a:ext cx="59991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2"/>
                </a:solidFill>
              </a:rPr>
              <a:t>Zech JR, Badgeley MA, Liu M, Costa AB, Titano JJ, Oermann EK. Variable generalization performance of a deep learning model to detect pneumonia in chest radiographs: a cross-sectional study. PLoS medicine. 2018 Nov 6;15(11):e1002683.</a:t>
            </a:r>
            <a:endParaRPr>
              <a:solidFill>
                <a:schemeClr val="dk2"/>
              </a:solidFill>
            </a:endParaRPr>
          </a:p>
        </p:txBody>
      </p:sp>
      <p:sp>
        <p:nvSpPr>
          <p:cNvPr id="206" name="Google Shape;206;p30"/>
          <p:cNvSpPr txBox="1"/>
          <p:nvPr/>
        </p:nvSpPr>
        <p:spPr>
          <a:xfrm>
            <a:off x="743375" y="3730350"/>
            <a:ext cx="2330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rPr>
              <a:t>Average Grad-CAM</a:t>
            </a:r>
            <a:endParaRPr>
              <a:solidFill>
                <a:schemeClr val="dk2"/>
              </a:solidFill>
            </a:endParaRPr>
          </a:p>
        </p:txBody>
      </p:sp>
      <p:sp>
        <p:nvSpPr>
          <p:cNvPr id="207" name="Google Shape;207;p30"/>
          <p:cNvSpPr txBox="1"/>
          <p:nvPr/>
        </p:nvSpPr>
        <p:spPr>
          <a:xfrm>
            <a:off x="3492025" y="3730350"/>
            <a:ext cx="4908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rPr>
              <a:t>Classifying hospital A from hospital B</a:t>
            </a:r>
            <a:endParaRPr>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Issue #1: we are using non-causal features</a:t>
            </a:r>
            <a:endParaRPr/>
          </a:p>
        </p:txBody>
      </p:sp>
      <p:sp>
        <p:nvSpPr>
          <p:cNvPr id="213" name="Google Shape;213;p31"/>
          <p:cNvSpPr txBox="1"/>
          <p:nvPr/>
        </p:nvSpPr>
        <p:spPr>
          <a:xfrm>
            <a:off x="0" y="4381775"/>
            <a:ext cx="60324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2"/>
                </a:solidFill>
              </a:rPr>
              <a:t>Saporta A, Gui X, Agrawal A, Pareek A, Truong SQ, Nguyen CD, Ngo VD, Seekins J, Blankenberg FG, Ng A, Lungren MP. Deep learning saliency maps do not accurately highlight diagnostically relevant regions for medical image interpretation. medRxiv. 2021 Jan 1.</a:t>
            </a:r>
            <a:endParaRPr sz="1100">
              <a:solidFill>
                <a:schemeClr val="dk2"/>
              </a:solidFill>
            </a:endParaRPr>
          </a:p>
        </p:txBody>
      </p:sp>
      <p:sp>
        <p:nvSpPr>
          <p:cNvPr id="214" name="Google Shape;214;p31"/>
          <p:cNvSpPr txBox="1"/>
          <p:nvPr/>
        </p:nvSpPr>
        <p:spPr>
          <a:xfrm>
            <a:off x="1535350" y="3761625"/>
            <a:ext cx="2330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rPr>
              <a:t>Good saliency</a:t>
            </a:r>
            <a:endParaRPr>
              <a:solidFill>
                <a:schemeClr val="dk2"/>
              </a:solidFill>
            </a:endParaRPr>
          </a:p>
        </p:txBody>
      </p:sp>
      <p:sp>
        <p:nvSpPr>
          <p:cNvPr id="215" name="Google Shape;215;p31"/>
          <p:cNvSpPr txBox="1"/>
          <p:nvPr/>
        </p:nvSpPr>
        <p:spPr>
          <a:xfrm>
            <a:off x="4194250" y="3761625"/>
            <a:ext cx="1901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rPr>
              <a:t>Bad saliency</a:t>
            </a:r>
            <a:endParaRPr>
              <a:solidFill>
                <a:schemeClr val="dk2"/>
              </a:solidFill>
            </a:endParaRPr>
          </a:p>
        </p:txBody>
      </p:sp>
      <p:pic>
        <p:nvPicPr>
          <p:cNvPr id="216" name="Google Shape;216;p31"/>
          <p:cNvPicPr preferRelativeResize="0"/>
          <p:nvPr/>
        </p:nvPicPr>
        <p:blipFill>
          <a:blip r:embed="rId3">
            <a:alphaModFix/>
          </a:blip>
          <a:stretch>
            <a:fillRect/>
          </a:stretch>
        </p:blipFill>
        <p:spPr>
          <a:xfrm>
            <a:off x="1358225" y="1352200"/>
            <a:ext cx="5764457" cy="2439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block out the non-causal factors</a:t>
            </a:r>
            <a:endParaRPr/>
          </a:p>
        </p:txBody>
      </p:sp>
      <p:sp>
        <p:nvSpPr>
          <p:cNvPr id="222" name="Google Shape;222;p32"/>
          <p:cNvSpPr txBox="1"/>
          <p:nvPr/>
        </p:nvSpPr>
        <p:spPr>
          <a:xfrm>
            <a:off x="-4" y="4506225"/>
            <a:ext cx="648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2"/>
                </a:solidFill>
              </a:rPr>
              <a:t>Tartaglione E, Barbano CA, Berzovini C, Calandri M, Grangetto M. Unveiling covid-19 from chest x-ray with deep learning: a hurdles race with small data. International Journal of Environmental Research and Public Health. 2020 Jan;17(18):6933.</a:t>
            </a:r>
            <a:endParaRPr sz="1000">
              <a:solidFill>
                <a:schemeClr val="dk2"/>
              </a:solidFill>
            </a:endParaRPr>
          </a:p>
        </p:txBody>
      </p:sp>
      <p:pic>
        <p:nvPicPr>
          <p:cNvPr id="223" name="Google Shape;223;p32"/>
          <p:cNvPicPr preferRelativeResize="0"/>
          <p:nvPr/>
        </p:nvPicPr>
        <p:blipFill>
          <a:blip r:embed="rId3">
            <a:alphaModFix/>
          </a:blip>
          <a:stretch>
            <a:fillRect/>
          </a:stretch>
        </p:blipFill>
        <p:spPr>
          <a:xfrm>
            <a:off x="311688" y="1104625"/>
            <a:ext cx="7096125" cy="3314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Lessons from this tutorial</a:t>
            </a:r>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AutoNum type="arabicPeriod"/>
            </a:pPr>
            <a:r>
              <a:rPr lang="en" sz="2200"/>
              <a:t>Learn about the domain you are working in</a:t>
            </a:r>
            <a:endParaRPr sz="2200"/>
          </a:p>
          <a:p>
            <a:pPr marL="457200" lvl="0" indent="-368300" algn="l" rtl="0">
              <a:spcBef>
                <a:spcPts val="0"/>
              </a:spcBef>
              <a:spcAft>
                <a:spcPts val="0"/>
              </a:spcAft>
              <a:buSzPts val="2200"/>
              <a:buAutoNum type="arabicPeriod"/>
            </a:pPr>
            <a:r>
              <a:rPr lang="en" sz="2200"/>
              <a:t>Understand the data generation process</a:t>
            </a:r>
            <a:endParaRPr sz="2200"/>
          </a:p>
          <a:p>
            <a:pPr marL="457200" lvl="0" indent="-368300" algn="l" rtl="0">
              <a:spcBef>
                <a:spcPts val="0"/>
              </a:spcBef>
              <a:spcAft>
                <a:spcPts val="0"/>
              </a:spcAft>
              <a:buSzPts val="2200"/>
              <a:buAutoNum type="arabicPeriod"/>
            </a:pPr>
            <a:r>
              <a:rPr lang="en" sz="2200"/>
              <a:t>Ask yourself: what data </a:t>
            </a:r>
            <a:r>
              <a:rPr lang="en" sz="2200" b="1" u="sng"/>
              <a:t>don’t</a:t>
            </a:r>
            <a:r>
              <a:rPr lang="en" sz="2200"/>
              <a:t> I have?</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explicitly model the non-causal factors</a:t>
            </a:r>
            <a:endParaRPr/>
          </a:p>
        </p:txBody>
      </p:sp>
      <p:pic>
        <p:nvPicPr>
          <p:cNvPr id="229" name="Google Shape;229;p33"/>
          <p:cNvPicPr preferRelativeResize="0"/>
          <p:nvPr/>
        </p:nvPicPr>
        <p:blipFill>
          <a:blip r:embed="rId3">
            <a:alphaModFix/>
          </a:blip>
          <a:stretch>
            <a:fillRect/>
          </a:stretch>
        </p:blipFill>
        <p:spPr>
          <a:xfrm>
            <a:off x="359188" y="979713"/>
            <a:ext cx="6981825" cy="3267075"/>
          </a:xfrm>
          <a:prstGeom prst="rect">
            <a:avLst/>
          </a:prstGeom>
          <a:noFill/>
          <a:ln>
            <a:noFill/>
          </a:ln>
        </p:spPr>
      </p:pic>
      <p:sp>
        <p:nvSpPr>
          <p:cNvPr id="230" name="Google Shape;230;p33"/>
          <p:cNvSpPr txBox="1"/>
          <p:nvPr/>
        </p:nvSpPr>
        <p:spPr>
          <a:xfrm>
            <a:off x="-3" y="4497000"/>
            <a:ext cx="6981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2"/>
                </a:solidFill>
              </a:rPr>
              <a:t>Robinson C, Trivedi A, Blazes M, Ortiz A, Desbiens J, Gupta S, Dodhia R, Bhatraju PK, Liles WC, Lee A, Kalpathy-Cramer J. Deep learning models for COVID-19 chest x-ray classification: Preventing shortcut learning using feature disentanglement. medRxiv. 2021 Jan 1.</a:t>
            </a:r>
            <a:endParaRPr sz="10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stratify the patient population</a:t>
            </a:r>
            <a:endParaRPr/>
          </a:p>
        </p:txBody>
      </p:sp>
      <p:sp>
        <p:nvSpPr>
          <p:cNvPr id="236" name="Google Shape;236;p34"/>
          <p:cNvSpPr txBox="1">
            <a:spLocks noGrp="1"/>
          </p:cNvSpPr>
          <p:nvPr>
            <p:ph type="body" idx="1"/>
          </p:nvPr>
        </p:nvSpPr>
        <p:spPr>
          <a:xfrm>
            <a:off x="311700" y="1912525"/>
            <a:ext cx="3104100" cy="2656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Models adjusted for demographic and process factors have significantly weakened performance</a:t>
            </a:r>
            <a:endParaRPr/>
          </a:p>
        </p:txBody>
      </p:sp>
      <p:sp>
        <p:nvSpPr>
          <p:cNvPr id="237" name="Google Shape;237;p34"/>
          <p:cNvSpPr txBox="1"/>
          <p:nvPr/>
        </p:nvSpPr>
        <p:spPr>
          <a:xfrm>
            <a:off x="0" y="4568725"/>
            <a:ext cx="6156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Badgeley MA, Zech JR, Oakden-Rayner L, Glicksberg BS, Liu M, Gale W, McConnell MV, Percha B, Snyder TM, Dudley JT. Deep learning predicts hip fracture using confounding patient and healthcare variables. NPJ digital medicine. 2019 Apr 30;2(1):1-0.</a:t>
            </a:r>
            <a:endParaRPr sz="1000"/>
          </a:p>
        </p:txBody>
      </p:sp>
      <p:pic>
        <p:nvPicPr>
          <p:cNvPr id="238" name="Google Shape;238;p34"/>
          <p:cNvPicPr preferRelativeResize="0"/>
          <p:nvPr/>
        </p:nvPicPr>
        <p:blipFill>
          <a:blip r:embed="rId3">
            <a:alphaModFix/>
          </a:blip>
          <a:stretch>
            <a:fillRect/>
          </a:stretch>
        </p:blipFill>
        <p:spPr>
          <a:xfrm>
            <a:off x="6561675" y="1090075"/>
            <a:ext cx="2400425" cy="1944648"/>
          </a:xfrm>
          <a:prstGeom prst="rect">
            <a:avLst/>
          </a:prstGeom>
          <a:noFill/>
          <a:ln>
            <a:noFill/>
          </a:ln>
        </p:spPr>
      </p:pic>
      <p:pic>
        <p:nvPicPr>
          <p:cNvPr id="239" name="Google Shape;239;p34"/>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3117396" y="1017725"/>
            <a:ext cx="3279155" cy="35509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Issue #2: we are using noisy labels</a:t>
            </a:r>
            <a:endParaRPr/>
          </a:p>
        </p:txBody>
      </p:sp>
      <p:sp>
        <p:nvSpPr>
          <p:cNvPr id="245" name="Google Shape;245;p35"/>
          <p:cNvSpPr txBox="1"/>
          <p:nvPr/>
        </p:nvSpPr>
        <p:spPr>
          <a:xfrm>
            <a:off x="0" y="1141800"/>
            <a:ext cx="86874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Courier New"/>
                <a:ea typeface="Courier New"/>
                <a:cs typeface="Courier New"/>
                <a:sym typeface="Courier New"/>
              </a:rPr>
              <a:t> FINDINGS:</a:t>
            </a:r>
            <a:endParaRPr>
              <a:solidFill>
                <a:schemeClr val="dk2"/>
              </a:solidFill>
              <a:latin typeface="Courier New"/>
              <a:ea typeface="Courier New"/>
              <a:cs typeface="Courier New"/>
              <a:sym typeface="Courier New"/>
            </a:endParaRPr>
          </a:p>
          <a:p>
            <a:pPr marL="0" lvl="0" indent="0" algn="l" rtl="0">
              <a:spcBef>
                <a:spcPts val="0"/>
              </a:spcBef>
              <a:spcAft>
                <a:spcPts val="0"/>
              </a:spcAft>
              <a:buNone/>
            </a:pPr>
            <a:endParaRPr>
              <a:solidFill>
                <a:schemeClr val="dk2"/>
              </a:solidFill>
              <a:latin typeface="Courier New"/>
              <a:ea typeface="Courier New"/>
              <a:cs typeface="Courier New"/>
              <a:sym typeface="Courier New"/>
            </a:endParaRPr>
          </a:p>
          <a:p>
            <a:pPr marL="0" lvl="0" indent="0" algn="l" rtl="0">
              <a:spcBef>
                <a:spcPts val="0"/>
              </a:spcBef>
              <a:spcAft>
                <a:spcPts val="0"/>
              </a:spcAft>
              <a:buNone/>
            </a:pPr>
            <a:r>
              <a:rPr lang="en">
                <a:solidFill>
                  <a:schemeClr val="dk2"/>
                </a:solidFill>
                <a:latin typeface="Courier New"/>
                <a:ea typeface="Courier New"/>
                <a:cs typeface="Courier New"/>
                <a:sym typeface="Courier New"/>
              </a:rPr>
              <a:t> Coarse bilateral interstitial opacities are consistent with patient's known</a:t>
            </a:r>
            <a:endParaRPr>
              <a:solidFill>
                <a:schemeClr val="dk2"/>
              </a:solidFill>
              <a:latin typeface="Courier New"/>
              <a:ea typeface="Courier New"/>
              <a:cs typeface="Courier New"/>
              <a:sym typeface="Courier New"/>
            </a:endParaRPr>
          </a:p>
          <a:p>
            <a:pPr marL="0" lvl="0" indent="0" algn="l" rtl="0">
              <a:spcBef>
                <a:spcPts val="0"/>
              </a:spcBef>
              <a:spcAft>
                <a:spcPts val="0"/>
              </a:spcAft>
              <a:buNone/>
            </a:pPr>
            <a:r>
              <a:rPr lang="en">
                <a:solidFill>
                  <a:schemeClr val="dk2"/>
                </a:solidFill>
                <a:latin typeface="Courier New"/>
                <a:ea typeface="Courier New"/>
                <a:cs typeface="Courier New"/>
                <a:sym typeface="Courier New"/>
              </a:rPr>
              <a:t> interstitial lung disease.  There is minimally increased prominence of</a:t>
            </a:r>
            <a:endParaRPr>
              <a:solidFill>
                <a:schemeClr val="dk2"/>
              </a:solidFill>
              <a:latin typeface="Courier New"/>
              <a:ea typeface="Courier New"/>
              <a:cs typeface="Courier New"/>
              <a:sym typeface="Courier New"/>
            </a:endParaRPr>
          </a:p>
          <a:p>
            <a:pPr marL="0" lvl="0" indent="0" algn="l" rtl="0">
              <a:spcBef>
                <a:spcPts val="0"/>
              </a:spcBef>
              <a:spcAft>
                <a:spcPts val="0"/>
              </a:spcAft>
              <a:buNone/>
            </a:pPr>
            <a:r>
              <a:rPr lang="en">
                <a:solidFill>
                  <a:schemeClr val="dk2"/>
                </a:solidFill>
                <a:latin typeface="Courier New"/>
                <a:ea typeface="Courier New"/>
                <a:cs typeface="Courier New"/>
                <a:sym typeface="Courier New"/>
              </a:rPr>
              <a:t> pulmonary vasculature and heart size compared to prior, possibly secondary to</a:t>
            </a:r>
            <a:endParaRPr>
              <a:solidFill>
                <a:schemeClr val="dk2"/>
              </a:solidFill>
              <a:latin typeface="Courier New"/>
              <a:ea typeface="Courier New"/>
              <a:cs typeface="Courier New"/>
              <a:sym typeface="Courier New"/>
            </a:endParaRPr>
          </a:p>
          <a:p>
            <a:pPr marL="0" lvl="0" indent="0" algn="l" rtl="0">
              <a:spcBef>
                <a:spcPts val="0"/>
              </a:spcBef>
              <a:spcAft>
                <a:spcPts val="0"/>
              </a:spcAft>
              <a:buNone/>
            </a:pPr>
            <a:r>
              <a:rPr lang="en">
                <a:solidFill>
                  <a:schemeClr val="dk2"/>
                </a:solidFill>
                <a:latin typeface="Courier New"/>
                <a:ea typeface="Courier New"/>
                <a:cs typeface="Courier New"/>
                <a:sym typeface="Courier New"/>
              </a:rPr>
              <a:t> slightly lower lung volumes and/or interval hydration/fluid overload.  Mild</a:t>
            </a:r>
            <a:endParaRPr>
              <a:solidFill>
                <a:schemeClr val="dk2"/>
              </a:solidFill>
              <a:latin typeface="Courier New"/>
              <a:ea typeface="Courier New"/>
              <a:cs typeface="Courier New"/>
              <a:sym typeface="Courier New"/>
            </a:endParaRPr>
          </a:p>
          <a:p>
            <a:pPr marL="0" lvl="0" indent="0" algn="l" rtl="0">
              <a:spcBef>
                <a:spcPts val="0"/>
              </a:spcBef>
              <a:spcAft>
                <a:spcPts val="0"/>
              </a:spcAft>
              <a:buNone/>
            </a:pPr>
            <a:r>
              <a:rPr lang="en">
                <a:solidFill>
                  <a:schemeClr val="dk2"/>
                </a:solidFill>
                <a:latin typeface="Courier New"/>
                <a:ea typeface="Courier New"/>
                <a:cs typeface="Courier New"/>
                <a:sym typeface="Courier New"/>
              </a:rPr>
              <a:t> congestive heart failure cannot be excluded.  No pleural effusion or</a:t>
            </a:r>
            <a:endParaRPr>
              <a:solidFill>
                <a:schemeClr val="dk2"/>
              </a:solidFill>
              <a:latin typeface="Courier New"/>
              <a:ea typeface="Courier New"/>
              <a:cs typeface="Courier New"/>
              <a:sym typeface="Courier New"/>
            </a:endParaRPr>
          </a:p>
          <a:p>
            <a:pPr marL="0" lvl="0" indent="0" algn="l" rtl="0">
              <a:spcBef>
                <a:spcPts val="0"/>
              </a:spcBef>
              <a:spcAft>
                <a:spcPts val="0"/>
              </a:spcAft>
              <a:buNone/>
            </a:pPr>
            <a:r>
              <a:rPr lang="en">
                <a:solidFill>
                  <a:schemeClr val="dk2"/>
                </a:solidFill>
                <a:latin typeface="Courier New"/>
                <a:ea typeface="Courier New"/>
                <a:cs typeface="Courier New"/>
                <a:sym typeface="Courier New"/>
              </a:rPr>
              <a:t> pneumothorax is seen.  </a:t>
            </a:r>
            <a:r>
              <a:rPr lang="en" b="1">
                <a:solidFill>
                  <a:schemeClr val="dk2"/>
                </a:solidFill>
                <a:latin typeface="Courier New"/>
                <a:ea typeface="Courier New"/>
                <a:cs typeface="Courier New"/>
                <a:sym typeface="Courier New"/>
              </a:rPr>
              <a:t>Underlying interstitial lung disease slightly limits</a:t>
            </a:r>
            <a:endParaRPr b="1">
              <a:solidFill>
                <a:schemeClr val="dk2"/>
              </a:solidFill>
              <a:latin typeface="Courier New"/>
              <a:ea typeface="Courier New"/>
              <a:cs typeface="Courier New"/>
              <a:sym typeface="Courier New"/>
            </a:endParaRPr>
          </a:p>
          <a:p>
            <a:pPr marL="0" lvl="0" indent="0" algn="l" rtl="0">
              <a:spcBef>
                <a:spcPts val="0"/>
              </a:spcBef>
              <a:spcAft>
                <a:spcPts val="0"/>
              </a:spcAft>
              <a:buNone/>
            </a:pPr>
            <a:r>
              <a:rPr lang="en" b="1">
                <a:solidFill>
                  <a:schemeClr val="dk2"/>
                </a:solidFill>
                <a:latin typeface="Courier New"/>
                <a:ea typeface="Courier New"/>
                <a:cs typeface="Courier New"/>
                <a:sym typeface="Courier New"/>
              </a:rPr>
              <a:t> evaluation for pneumonia, but no new large opacities are detected.</a:t>
            </a:r>
            <a:r>
              <a:rPr lang="en">
                <a:solidFill>
                  <a:schemeClr val="dk2"/>
                </a:solidFill>
                <a:latin typeface="Courier New"/>
                <a:ea typeface="Courier New"/>
                <a:cs typeface="Courier New"/>
                <a:sym typeface="Courier New"/>
              </a:rPr>
              <a:t>  Aortic</a:t>
            </a:r>
            <a:endParaRPr>
              <a:solidFill>
                <a:schemeClr val="dk2"/>
              </a:solidFill>
              <a:latin typeface="Courier New"/>
              <a:ea typeface="Courier New"/>
              <a:cs typeface="Courier New"/>
              <a:sym typeface="Courier New"/>
            </a:endParaRPr>
          </a:p>
          <a:p>
            <a:pPr marL="0" lvl="0" indent="0" algn="l" rtl="0">
              <a:spcBef>
                <a:spcPts val="0"/>
              </a:spcBef>
              <a:spcAft>
                <a:spcPts val="0"/>
              </a:spcAft>
              <a:buNone/>
            </a:pPr>
            <a:r>
              <a:rPr lang="en">
                <a:solidFill>
                  <a:schemeClr val="dk2"/>
                </a:solidFill>
                <a:latin typeface="Courier New"/>
                <a:ea typeface="Courier New"/>
                <a:cs typeface="Courier New"/>
                <a:sym typeface="Courier New"/>
              </a:rPr>
              <a:t> calcification is again seen.  A nasogastric tube traverses below the</a:t>
            </a:r>
            <a:endParaRPr>
              <a:solidFill>
                <a:schemeClr val="dk2"/>
              </a:solidFill>
              <a:latin typeface="Courier New"/>
              <a:ea typeface="Courier New"/>
              <a:cs typeface="Courier New"/>
              <a:sym typeface="Courier New"/>
            </a:endParaRPr>
          </a:p>
          <a:p>
            <a:pPr marL="0" lvl="0" indent="0" algn="l" rtl="0">
              <a:spcBef>
                <a:spcPts val="0"/>
              </a:spcBef>
              <a:spcAft>
                <a:spcPts val="0"/>
              </a:spcAft>
              <a:buNone/>
            </a:pPr>
            <a:r>
              <a:rPr lang="en">
                <a:solidFill>
                  <a:schemeClr val="dk2"/>
                </a:solidFill>
                <a:latin typeface="Courier New"/>
                <a:ea typeface="Courier New"/>
                <a:cs typeface="Courier New"/>
                <a:sym typeface="Courier New"/>
              </a:rPr>
              <a:t> diaphragm, distal tip not well seen.</a:t>
            </a:r>
            <a:endParaRPr>
              <a:solidFill>
                <a:schemeClr val="dk2"/>
              </a:solidFill>
              <a:latin typeface="Courier New"/>
              <a:ea typeface="Courier New"/>
              <a:cs typeface="Courier New"/>
              <a:sym typeface="Courier New"/>
            </a:endParaRPr>
          </a:p>
        </p:txBody>
      </p:sp>
      <p:sp>
        <p:nvSpPr>
          <p:cNvPr id="246" name="Google Shape;246;p35"/>
          <p:cNvSpPr txBox="1"/>
          <p:nvPr/>
        </p:nvSpPr>
        <p:spPr>
          <a:xfrm>
            <a:off x="1018100" y="3853625"/>
            <a:ext cx="3634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&gt; Labeled as </a:t>
            </a:r>
            <a:r>
              <a:rPr lang="en" sz="1600" i="1">
                <a:solidFill>
                  <a:schemeClr val="dk2"/>
                </a:solidFill>
              </a:rPr>
              <a:t>Positive</a:t>
            </a:r>
            <a:r>
              <a:rPr lang="en" sz="1600">
                <a:solidFill>
                  <a:schemeClr val="dk2"/>
                </a:solidFill>
              </a:rPr>
              <a:t> for Pneumonia</a:t>
            </a:r>
            <a:endParaRPr sz="16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Issue #2: we are using noisy labels</a:t>
            </a:r>
            <a:endParaRPr/>
          </a:p>
        </p:txBody>
      </p:sp>
      <p:sp>
        <p:nvSpPr>
          <p:cNvPr id="252" name="Google Shape;252;p36"/>
          <p:cNvSpPr txBox="1">
            <a:spLocks noGrp="1"/>
          </p:cNvSpPr>
          <p:nvPr>
            <p:ph type="body" idx="1"/>
          </p:nvPr>
        </p:nvSpPr>
        <p:spPr>
          <a:xfrm>
            <a:off x="159300" y="1266325"/>
            <a:ext cx="34692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All of these were supposed to be </a:t>
            </a:r>
            <a:r>
              <a:rPr lang="en" i="1"/>
              <a:t>atelectasis</a:t>
            </a:r>
            <a:endParaRPr i="1"/>
          </a:p>
          <a:p>
            <a:pPr marL="457200" lvl="0" indent="-342900" algn="l" rtl="0">
              <a:spcBef>
                <a:spcPts val="0"/>
              </a:spcBef>
              <a:spcAft>
                <a:spcPts val="0"/>
              </a:spcAft>
              <a:buSzPts val="1800"/>
              <a:buChar char="●"/>
            </a:pPr>
            <a:r>
              <a:rPr lang="en"/>
              <a:t>But many clearly aren’t</a:t>
            </a:r>
            <a:endParaRPr/>
          </a:p>
          <a:p>
            <a:pPr marL="457200" lvl="0" indent="-342900" algn="l" rtl="0">
              <a:spcBef>
                <a:spcPts val="0"/>
              </a:spcBef>
              <a:spcAft>
                <a:spcPts val="0"/>
              </a:spcAft>
              <a:buSzPts val="1800"/>
              <a:buChar char="●"/>
            </a:pPr>
            <a:r>
              <a:rPr lang="en"/>
              <a:t>Consistent across labels</a:t>
            </a:r>
            <a:endParaRPr/>
          </a:p>
        </p:txBody>
      </p:sp>
      <p:pic>
        <p:nvPicPr>
          <p:cNvPr id="253" name="Google Shape;253;p36"/>
          <p:cNvPicPr preferRelativeResize="0"/>
          <p:nvPr/>
        </p:nvPicPr>
        <p:blipFill>
          <a:blip r:embed="rId3">
            <a:alphaModFix/>
          </a:blip>
          <a:stretch>
            <a:fillRect/>
          </a:stretch>
        </p:blipFill>
        <p:spPr>
          <a:xfrm>
            <a:off x="3580350" y="1126975"/>
            <a:ext cx="5563651" cy="2781825"/>
          </a:xfrm>
          <a:prstGeom prst="rect">
            <a:avLst/>
          </a:prstGeom>
          <a:noFill/>
          <a:ln>
            <a:noFill/>
          </a:ln>
        </p:spPr>
      </p:pic>
      <p:sp>
        <p:nvSpPr>
          <p:cNvPr id="254" name="Google Shape;254;p36"/>
          <p:cNvSpPr txBox="1">
            <a:spLocks noGrp="1"/>
          </p:cNvSpPr>
          <p:nvPr>
            <p:ph type="body" idx="1"/>
          </p:nvPr>
        </p:nvSpPr>
        <p:spPr>
          <a:xfrm>
            <a:off x="3659350" y="3908800"/>
            <a:ext cx="3933600" cy="81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Red</a:t>
            </a:r>
            <a:r>
              <a:rPr lang="en"/>
              <a:t> = I disagree</a:t>
            </a:r>
            <a:endParaRPr/>
          </a:p>
          <a:p>
            <a:pPr marL="0" lvl="0" indent="0" algn="l" rtl="0">
              <a:spcBef>
                <a:spcPts val="1600"/>
              </a:spcBef>
              <a:spcAft>
                <a:spcPts val="1600"/>
              </a:spcAft>
              <a:buNone/>
            </a:pPr>
            <a:r>
              <a:rPr lang="en">
                <a:solidFill>
                  <a:srgbClr val="FF9900"/>
                </a:solidFill>
              </a:rPr>
              <a:t>Orange</a:t>
            </a:r>
            <a:r>
              <a:rPr lang="en"/>
              <a:t> = eh, I’m not sure</a:t>
            </a:r>
            <a:endParaRPr/>
          </a:p>
        </p:txBody>
      </p:sp>
      <p:sp>
        <p:nvSpPr>
          <p:cNvPr id="255" name="Google Shape;255;p36"/>
          <p:cNvSpPr/>
          <p:nvPr/>
        </p:nvSpPr>
        <p:spPr>
          <a:xfrm>
            <a:off x="5471925" y="2949000"/>
            <a:ext cx="2724900" cy="959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6"/>
          <p:cNvSpPr/>
          <p:nvPr/>
        </p:nvSpPr>
        <p:spPr>
          <a:xfrm>
            <a:off x="5471925" y="1126975"/>
            <a:ext cx="3672000" cy="90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6"/>
          <p:cNvSpPr/>
          <p:nvPr/>
        </p:nvSpPr>
        <p:spPr>
          <a:xfrm>
            <a:off x="3580350" y="1126975"/>
            <a:ext cx="1773900" cy="9093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 name="Google Shape;258;p36"/>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1006950" y="2796600"/>
            <a:ext cx="1773900" cy="1219200"/>
          </a:xfrm>
          <a:prstGeom prst="rect">
            <a:avLst/>
          </a:prstGeom>
          <a:noFill/>
          <a:ln>
            <a:noFill/>
          </a:ln>
        </p:spPr>
      </p:pic>
      <p:sp>
        <p:nvSpPr>
          <p:cNvPr id="259" name="Google Shape;259;p36"/>
          <p:cNvSpPr txBox="1"/>
          <p:nvPr/>
        </p:nvSpPr>
        <p:spPr>
          <a:xfrm>
            <a:off x="24450" y="4312200"/>
            <a:ext cx="3738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rPr>
              <a:t>Oakden-Rayner L. Exploring large-scale public medical image datasets. Academic radiology. 2020 Jan 1;27(1):106-12.</a:t>
            </a:r>
            <a:endParaRPr>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improve processing of the notes</a:t>
            </a:r>
            <a:endParaRPr/>
          </a:p>
        </p:txBody>
      </p:sp>
      <p:sp>
        <p:nvSpPr>
          <p:cNvPr id="265" name="Google Shape;265;p37"/>
          <p:cNvSpPr txBox="1">
            <a:spLocks noGrp="1"/>
          </p:cNvSpPr>
          <p:nvPr>
            <p:ph type="body" idx="1"/>
          </p:nvPr>
        </p:nvSpPr>
        <p:spPr>
          <a:xfrm>
            <a:off x="190275" y="1352275"/>
            <a:ext cx="3028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NegBio / CheXPert algorithms parse free-text notes to identify negations and uncertainty - not easy</a:t>
            </a:r>
            <a:endParaRPr/>
          </a:p>
          <a:p>
            <a:pPr marL="0" lvl="0" indent="0" algn="l" rtl="0">
              <a:spcBef>
                <a:spcPts val="1600"/>
              </a:spcBef>
              <a:spcAft>
                <a:spcPts val="1600"/>
              </a:spcAft>
              <a:buNone/>
            </a:pPr>
            <a:r>
              <a:rPr lang="en"/>
              <a:t>Later sessions will talk recent developments!</a:t>
            </a:r>
            <a:endParaRPr/>
          </a:p>
        </p:txBody>
      </p:sp>
      <p:pic>
        <p:nvPicPr>
          <p:cNvPr id="266" name="Google Shape;266;p37"/>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3334675" y="982125"/>
            <a:ext cx="5610175" cy="3003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learn with noisy labels</a:t>
            </a:r>
            <a:endParaRPr/>
          </a:p>
        </p:txBody>
      </p:sp>
      <p:sp>
        <p:nvSpPr>
          <p:cNvPr id="272" name="Google Shape;272;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Iteratively build labeling functions, and use “unlabeled” data</a:t>
            </a:r>
            <a:endParaRPr/>
          </a:p>
        </p:txBody>
      </p:sp>
      <p:sp>
        <p:nvSpPr>
          <p:cNvPr id="273" name="Google Shape;273;p38"/>
          <p:cNvSpPr txBox="1"/>
          <p:nvPr/>
        </p:nvSpPr>
        <p:spPr>
          <a:xfrm>
            <a:off x="0" y="4199225"/>
            <a:ext cx="49287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Dunnmon JA, Ratner AJ, Saab K, Khandwala N, Markert M, Sagreiya H, Goldman R, Lee-Messer C, Lungren MP, Rubin DL, Ré C. Cross-modal data programming enables rapid medical machine learning. Patterns. 2020 May 8;1(2):100019.</a:t>
            </a:r>
            <a:endParaRPr sz="1200"/>
          </a:p>
        </p:txBody>
      </p:sp>
      <p:pic>
        <p:nvPicPr>
          <p:cNvPr id="274" name="Google Shape;274;p38"/>
          <p:cNvPicPr preferRelativeResize="0"/>
          <p:nvPr/>
        </p:nvPicPr>
        <p:blipFill>
          <a:blip r:embed="rId3">
            <a:alphaModFix/>
          </a:blip>
          <a:stretch>
            <a:fillRect/>
          </a:stretch>
        </p:blipFill>
        <p:spPr>
          <a:xfrm>
            <a:off x="0" y="1588434"/>
            <a:ext cx="9143998" cy="220888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Issue #3: we are not incorporating clinical context</a:t>
            </a:r>
            <a:endParaRPr/>
          </a:p>
        </p:txBody>
      </p:sp>
      <p:pic>
        <p:nvPicPr>
          <p:cNvPr id="280" name="Google Shape;280;p39"/>
          <p:cNvPicPr preferRelativeResize="0"/>
          <p:nvPr/>
        </p:nvPicPr>
        <p:blipFill rotWithShape="1">
          <a:blip r:embed="rId3" cstate="hqprint">
            <a:alphaModFix/>
            <a:extLst>
              <a:ext uri="{28A0092B-C50C-407E-A947-70E740481C1C}">
                <a14:useLocalDpi xmlns:a14="http://schemas.microsoft.com/office/drawing/2010/main"/>
              </a:ext>
            </a:extLst>
          </a:blip>
          <a:srcRect b="7467"/>
          <a:stretch/>
        </p:blipFill>
        <p:spPr>
          <a:xfrm>
            <a:off x="3441675" y="1017725"/>
            <a:ext cx="2260649" cy="39582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Radiologist reports...</a:t>
            </a:r>
            <a:endParaRPr/>
          </a:p>
        </p:txBody>
      </p:sp>
      <p:pic>
        <p:nvPicPr>
          <p:cNvPr id="286" name="Google Shape;286;p40"/>
          <p:cNvPicPr preferRelativeResize="0"/>
          <p:nvPr/>
        </p:nvPicPr>
        <p:blipFill>
          <a:blip r:embed="rId3">
            <a:alphaModFix/>
          </a:blip>
          <a:stretch>
            <a:fillRect/>
          </a:stretch>
        </p:blipFill>
        <p:spPr>
          <a:xfrm>
            <a:off x="588800" y="1017725"/>
            <a:ext cx="3445529" cy="4125775"/>
          </a:xfrm>
          <a:prstGeom prst="rect">
            <a:avLst/>
          </a:prstGeom>
          <a:noFill/>
          <a:ln>
            <a:noFill/>
          </a:ln>
        </p:spPr>
      </p:pic>
      <p:sp>
        <p:nvSpPr>
          <p:cNvPr id="287" name="Google Shape;287;p40"/>
          <p:cNvSpPr txBox="1">
            <a:spLocks noGrp="1"/>
          </p:cNvSpPr>
          <p:nvPr>
            <p:ph type="body" idx="1"/>
          </p:nvPr>
        </p:nvSpPr>
        <p:spPr>
          <a:xfrm>
            <a:off x="4231225" y="923875"/>
            <a:ext cx="4365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CLINICAL INFO: 78 year old female.</a:t>
            </a:r>
            <a:endParaRPr/>
          </a:p>
          <a:p>
            <a:pPr marL="0" lvl="0" indent="0" algn="l" rtl="0">
              <a:spcBef>
                <a:spcPts val="1600"/>
              </a:spcBef>
              <a:spcAft>
                <a:spcPts val="0"/>
              </a:spcAft>
              <a:buClr>
                <a:schemeClr val="dk1"/>
              </a:buClr>
              <a:buSzPts val="1100"/>
              <a:buFont typeface="Arial"/>
              <a:buNone/>
            </a:pPr>
            <a:r>
              <a:rPr lang="en"/>
              <a:t>FINDINGS:</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Clr>
                <a:schemeClr val="dk1"/>
              </a:buClr>
              <a:buSzPts val="1100"/>
              <a:buFont typeface="Arial"/>
              <a:buNone/>
            </a:pPr>
            <a:r>
              <a:rPr lang="en" b="1"/>
              <a:t>Let’s write this section together!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Radiologist reports...</a:t>
            </a:r>
            <a:endParaRPr/>
          </a:p>
        </p:txBody>
      </p:sp>
      <p:pic>
        <p:nvPicPr>
          <p:cNvPr id="293" name="Google Shape;293;p41"/>
          <p:cNvPicPr preferRelativeResize="0"/>
          <p:nvPr/>
        </p:nvPicPr>
        <p:blipFill>
          <a:blip r:embed="rId3">
            <a:alphaModFix/>
          </a:blip>
          <a:stretch>
            <a:fillRect/>
          </a:stretch>
        </p:blipFill>
        <p:spPr>
          <a:xfrm>
            <a:off x="5698475" y="0"/>
            <a:ext cx="3445529" cy="4125775"/>
          </a:xfrm>
          <a:prstGeom prst="rect">
            <a:avLst/>
          </a:prstGeom>
          <a:noFill/>
          <a:ln>
            <a:noFill/>
          </a:ln>
        </p:spPr>
      </p:pic>
      <p:sp>
        <p:nvSpPr>
          <p:cNvPr id="294" name="Google Shape;294;p41"/>
          <p:cNvSpPr txBox="1">
            <a:spLocks noGrp="1"/>
          </p:cNvSpPr>
          <p:nvPr>
            <p:ph type="body" idx="1"/>
          </p:nvPr>
        </p:nvSpPr>
        <p:spPr>
          <a:xfrm>
            <a:off x="311700" y="941525"/>
            <a:ext cx="4365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CLINICAL INFO: 78 year old female.</a:t>
            </a:r>
            <a:endParaRPr/>
          </a:p>
          <a:p>
            <a:pPr marL="0" lvl="0" indent="0" algn="l" rtl="0">
              <a:spcBef>
                <a:spcPts val="1600"/>
              </a:spcBef>
              <a:spcAft>
                <a:spcPts val="0"/>
              </a:spcAft>
              <a:buClr>
                <a:schemeClr val="dk1"/>
              </a:buClr>
              <a:buSzPts val="1100"/>
              <a:buFont typeface="Arial"/>
              <a:buNone/>
            </a:pPr>
            <a:r>
              <a:rPr lang="en"/>
              <a:t>FINDINGS:</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Clr>
                <a:schemeClr val="dk1"/>
              </a:buClr>
              <a:buSzPts val="1100"/>
              <a:buFont typeface="Arial"/>
              <a:buNone/>
            </a:pPr>
            <a:r>
              <a:rPr lang="en" b="1"/>
              <a:t>Let’s write this section together!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Radiologist reports...</a:t>
            </a:r>
            <a:endParaRPr/>
          </a:p>
        </p:txBody>
      </p:sp>
      <p:pic>
        <p:nvPicPr>
          <p:cNvPr id="300" name="Google Shape;300;p42"/>
          <p:cNvPicPr preferRelativeResize="0"/>
          <p:nvPr/>
        </p:nvPicPr>
        <p:blipFill>
          <a:blip r:embed="rId3">
            <a:alphaModFix/>
          </a:blip>
          <a:stretch>
            <a:fillRect/>
          </a:stretch>
        </p:blipFill>
        <p:spPr>
          <a:xfrm>
            <a:off x="5698475" y="0"/>
            <a:ext cx="3445529" cy="4125775"/>
          </a:xfrm>
          <a:prstGeom prst="rect">
            <a:avLst/>
          </a:prstGeom>
          <a:noFill/>
          <a:ln>
            <a:noFill/>
          </a:ln>
        </p:spPr>
      </p:pic>
      <p:sp>
        <p:nvSpPr>
          <p:cNvPr id="301" name="Google Shape;301;p42"/>
          <p:cNvSpPr txBox="1">
            <a:spLocks noGrp="1"/>
          </p:cNvSpPr>
          <p:nvPr>
            <p:ph type="body" idx="1"/>
          </p:nvPr>
        </p:nvSpPr>
        <p:spPr>
          <a:xfrm>
            <a:off x="311700" y="941525"/>
            <a:ext cx="4365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CLINICAL INFO: 78 year old female.</a:t>
            </a:r>
            <a:endParaRPr/>
          </a:p>
          <a:p>
            <a:pPr marL="0" lvl="0" indent="0" algn="l" rtl="0">
              <a:spcBef>
                <a:spcPts val="1600"/>
              </a:spcBef>
              <a:spcAft>
                <a:spcPts val="0"/>
              </a:spcAft>
              <a:buClr>
                <a:schemeClr val="dk1"/>
              </a:buClr>
              <a:buSzPts val="1100"/>
              <a:buFont typeface="Arial"/>
              <a:buNone/>
            </a:pPr>
            <a:r>
              <a:rPr lang="en"/>
              <a:t>FINDINGS:</a:t>
            </a:r>
            <a:endParaRPr/>
          </a:p>
          <a:p>
            <a:pPr marL="0" lvl="0" indent="0" algn="l" rtl="0">
              <a:spcBef>
                <a:spcPts val="1600"/>
              </a:spcBef>
              <a:spcAft>
                <a:spcPts val="1600"/>
              </a:spcAft>
              <a:buClr>
                <a:schemeClr val="dk1"/>
              </a:buClr>
              <a:buSzPts val="1100"/>
              <a:buFont typeface="Arial"/>
              <a:buNone/>
            </a:pPr>
            <a:r>
              <a:rPr lang="en"/>
              <a:t>Patient has twelve pairs of ribs, and two clavicle bones. They have both of their lungs, and their heart is located between their two lungs. Both clavicle bones are in place and no fractures there. I can see one humerus but the other is out of view..</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Chest radiographs</a:t>
            </a:r>
            <a:endParaRPr/>
          </a:p>
        </p:txBody>
      </p:sp>
      <p:sp>
        <p:nvSpPr>
          <p:cNvPr id="77" name="Google Shape;77;p16"/>
          <p:cNvSpPr txBox="1">
            <a:spLocks noGrp="1"/>
          </p:cNvSpPr>
          <p:nvPr>
            <p:ph type="body" idx="1"/>
          </p:nvPr>
        </p:nvSpPr>
        <p:spPr>
          <a:xfrm>
            <a:off x="311700" y="1266325"/>
            <a:ext cx="36864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Commonly called X-rays</a:t>
            </a:r>
            <a:endParaRPr/>
          </a:p>
          <a:p>
            <a:pPr marL="914400" lvl="1" indent="-317500" algn="l" rtl="0">
              <a:spcBef>
                <a:spcPts val="0"/>
              </a:spcBef>
              <a:spcAft>
                <a:spcPts val="0"/>
              </a:spcAft>
              <a:buSzPts val="1400"/>
              <a:buChar char="○"/>
            </a:pPr>
            <a:r>
              <a:rPr lang="en"/>
              <a:t>(“X” stands for “I have no idea what this thing is but look I see through people’s skin”)</a:t>
            </a:r>
            <a:endParaRPr/>
          </a:p>
          <a:p>
            <a:pPr marL="457200" lvl="0" indent="-342900" algn="l" rtl="0">
              <a:spcBef>
                <a:spcPts val="0"/>
              </a:spcBef>
              <a:spcAft>
                <a:spcPts val="0"/>
              </a:spcAft>
              <a:buSzPts val="1800"/>
              <a:buChar char="●"/>
            </a:pPr>
            <a:r>
              <a:rPr lang="en"/>
              <a:t>Visualizes the lungs</a:t>
            </a:r>
            <a:endParaRPr/>
          </a:p>
          <a:p>
            <a:pPr marL="457200" lvl="0" indent="-342900" algn="l" rtl="0">
              <a:spcBef>
                <a:spcPts val="0"/>
              </a:spcBef>
              <a:spcAft>
                <a:spcPts val="0"/>
              </a:spcAft>
              <a:buSzPts val="1800"/>
              <a:buChar char="●"/>
            </a:pPr>
            <a:r>
              <a:rPr lang="en"/>
              <a:t>Visualizes the heart</a:t>
            </a:r>
            <a:endParaRPr/>
          </a:p>
          <a:p>
            <a:pPr marL="0" lvl="0" indent="0" algn="l" rtl="0">
              <a:spcBef>
                <a:spcPts val="1600"/>
              </a:spcBef>
              <a:spcAft>
                <a:spcPts val="0"/>
              </a:spcAft>
              <a:buNone/>
            </a:pPr>
            <a:endParaRPr/>
          </a:p>
          <a:p>
            <a:pPr marL="0" lvl="0" indent="0" algn="l" rtl="0">
              <a:spcBef>
                <a:spcPts val="1600"/>
              </a:spcBef>
              <a:spcAft>
                <a:spcPts val="1600"/>
              </a:spcAft>
              <a:buNone/>
            </a:pPr>
            <a:r>
              <a:rPr lang="en"/>
              <a:t>What do radiologists look for in these x-rays?</a:t>
            </a:r>
            <a:endParaRPr/>
          </a:p>
        </p:txBody>
      </p:sp>
      <p:pic>
        <p:nvPicPr>
          <p:cNvPr id="78" name="Google Shape;78;p16"/>
          <p:cNvPicPr preferRelativeResize="0"/>
          <p:nvPr/>
        </p:nvPicPr>
        <p:blipFill>
          <a:blip r:embed="rId3">
            <a:alphaModFix/>
          </a:blip>
          <a:stretch>
            <a:fillRect/>
          </a:stretch>
        </p:blipFill>
        <p:spPr>
          <a:xfrm>
            <a:off x="3952475" y="588300"/>
            <a:ext cx="4387626" cy="3966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a:t>RRs are not the whole story!</a:t>
            </a:r>
            <a:endParaRPr b="1" u="sng"/>
          </a:p>
        </p:txBody>
      </p:sp>
      <p:pic>
        <p:nvPicPr>
          <p:cNvPr id="307" name="Google Shape;307;p43"/>
          <p:cNvPicPr preferRelativeResize="0"/>
          <p:nvPr/>
        </p:nvPicPr>
        <p:blipFill>
          <a:blip r:embed="rId3">
            <a:alphaModFix/>
          </a:blip>
          <a:stretch>
            <a:fillRect/>
          </a:stretch>
        </p:blipFill>
        <p:spPr>
          <a:xfrm>
            <a:off x="5698475" y="0"/>
            <a:ext cx="3445529" cy="4125775"/>
          </a:xfrm>
          <a:prstGeom prst="rect">
            <a:avLst/>
          </a:prstGeom>
          <a:noFill/>
          <a:ln>
            <a:noFill/>
          </a:ln>
        </p:spPr>
      </p:pic>
      <p:sp>
        <p:nvSpPr>
          <p:cNvPr id="308" name="Google Shape;308;p43"/>
          <p:cNvSpPr txBox="1">
            <a:spLocks noGrp="1"/>
          </p:cNvSpPr>
          <p:nvPr>
            <p:ph type="body" idx="1"/>
          </p:nvPr>
        </p:nvSpPr>
        <p:spPr>
          <a:xfrm>
            <a:off x="311700" y="941525"/>
            <a:ext cx="4365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CLINICAL INFO: 78 year old female.</a:t>
            </a:r>
            <a:endParaRPr/>
          </a:p>
          <a:p>
            <a:pPr marL="0" lvl="0" indent="0" algn="l" rtl="0">
              <a:spcBef>
                <a:spcPts val="1600"/>
              </a:spcBef>
              <a:spcAft>
                <a:spcPts val="0"/>
              </a:spcAft>
              <a:buClr>
                <a:schemeClr val="dk1"/>
              </a:buClr>
              <a:buSzPts val="1100"/>
              <a:buFont typeface="Arial"/>
              <a:buNone/>
            </a:pPr>
            <a:r>
              <a:rPr lang="en" b="1" u="sng"/>
              <a:t>INDICATION</a:t>
            </a:r>
            <a:r>
              <a:rPr lang="en"/>
              <a:t>:  ___ year old woman with large goiter and hypercapnic acute on chronic respiratory failure. Please assess for diaphgramatic elevation or other intraparenchymal abnormality.</a:t>
            </a:r>
            <a:endParaRPr/>
          </a:p>
          <a:p>
            <a:pPr marL="0" lvl="0" indent="0" algn="l" rtl="0">
              <a:spcBef>
                <a:spcPts val="1600"/>
              </a:spcBef>
              <a:spcAft>
                <a:spcPts val="1600"/>
              </a:spcAft>
              <a:buClr>
                <a:schemeClr val="dk1"/>
              </a:buClr>
              <a:buSzPts val="1100"/>
              <a:buFont typeface="Arial"/>
              <a:buNone/>
            </a:pPr>
            <a:r>
              <a:rPr lang="en" b="1" u="sng"/>
              <a:t>IMPRESSION</a:t>
            </a:r>
            <a:r>
              <a:rPr lang="en"/>
              <a:t>: Moderate pulmonary congestion and mild interstitial edema is increased, moderate right pleural effusion is new, and moderate left basilar atelectasis is increased since ___, consistent with acute CHF exacerbation.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Workflow for an ED admission for pneumonia</a:t>
            </a:r>
            <a:endParaRPr/>
          </a:p>
        </p:txBody>
      </p:sp>
      <p:grpSp>
        <p:nvGrpSpPr>
          <p:cNvPr id="314" name="Google Shape;314;p44"/>
          <p:cNvGrpSpPr/>
          <p:nvPr/>
        </p:nvGrpSpPr>
        <p:grpSpPr>
          <a:xfrm>
            <a:off x="201300" y="1482000"/>
            <a:ext cx="1343400" cy="1722300"/>
            <a:chOff x="201300" y="1763850"/>
            <a:chExt cx="1343400" cy="1722300"/>
          </a:xfrm>
        </p:grpSpPr>
        <p:sp>
          <p:nvSpPr>
            <p:cNvPr id="315" name="Google Shape;315;p44"/>
            <p:cNvSpPr/>
            <p:nvPr/>
          </p:nvSpPr>
          <p:spPr>
            <a:xfrm>
              <a:off x="201300" y="1763850"/>
              <a:ext cx="1343400" cy="1722300"/>
            </a:xfrm>
            <a:prstGeom prst="roundRect">
              <a:avLst>
                <a:gd name="adj" fmla="val 16667"/>
              </a:avLst>
            </a:prstGeom>
            <a:noFill/>
            <a:ln w="952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lvl="0" indent="0" algn="ctr" rtl="0">
                <a:spcBef>
                  <a:spcPts val="0"/>
                </a:spcBef>
                <a:spcAft>
                  <a:spcPts val="0"/>
                </a:spcAft>
                <a:buNone/>
              </a:pPr>
              <a:r>
                <a:rPr lang="en"/>
                <a:t>Patient triaged</a:t>
              </a:r>
              <a:endParaRPr/>
            </a:p>
          </p:txBody>
        </p:sp>
        <p:pic>
          <p:nvPicPr>
            <p:cNvPr id="316" name="Google Shape;316;p44"/>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376337" y="2180337"/>
              <a:ext cx="1075775" cy="1075775"/>
            </a:xfrm>
            <a:prstGeom prst="rect">
              <a:avLst/>
            </a:prstGeom>
            <a:noFill/>
            <a:ln>
              <a:noFill/>
            </a:ln>
          </p:spPr>
        </p:pic>
      </p:grpSp>
      <p:sp>
        <p:nvSpPr>
          <p:cNvPr id="317" name="Google Shape;317;p44"/>
          <p:cNvSpPr/>
          <p:nvPr/>
        </p:nvSpPr>
        <p:spPr>
          <a:xfrm>
            <a:off x="1638850" y="2188950"/>
            <a:ext cx="334800" cy="201900"/>
          </a:xfrm>
          <a:prstGeom prst="rightArrow">
            <a:avLst>
              <a:gd name="adj1" fmla="val 50000"/>
              <a:gd name="adj2"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44"/>
          <p:cNvGrpSpPr/>
          <p:nvPr/>
        </p:nvGrpSpPr>
        <p:grpSpPr>
          <a:xfrm>
            <a:off x="2067792" y="1482000"/>
            <a:ext cx="1343400" cy="1722300"/>
            <a:chOff x="2037875" y="1710600"/>
            <a:chExt cx="1343400" cy="1722300"/>
          </a:xfrm>
        </p:grpSpPr>
        <p:pic>
          <p:nvPicPr>
            <p:cNvPr id="319" name="Google Shape;319;p44"/>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2359363" y="2659514"/>
              <a:ext cx="700425" cy="700425"/>
            </a:xfrm>
            <a:prstGeom prst="rect">
              <a:avLst/>
            </a:prstGeom>
            <a:noFill/>
            <a:ln>
              <a:noFill/>
            </a:ln>
          </p:spPr>
        </p:pic>
        <p:sp>
          <p:nvSpPr>
            <p:cNvPr id="320" name="Google Shape;320;p44"/>
            <p:cNvSpPr/>
            <p:nvPr/>
          </p:nvSpPr>
          <p:spPr>
            <a:xfrm>
              <a:off x="2037875" y="1710600"/>
              <a:ext cx="1343400" cy="1722300"/>
            </a:xfrm>
            <a:prstGeom prst="roundRect">
              <a:avLst>
                <a:gd name="adj" fmla="val 16667"/>
              </a:avLst>
            </a:prstGeom>
            <a:noFill/>
            <a:ln w="952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lvl="0" indent="0" algn="ctr" rtl="0">
                <a:spcBef>
                  <a:spcPts val="0"/>
                </a:spcBef>
                <a:spcAft>
                  <a:spcPts val="0"/>
                </a:spcAft>
                <a:buNone/>
              </a:pPr>
              <a:r>
                <a:rPr lang="en"/>
                <a:t>Diagnostics</a:t>
              </a:r>
              <a:endParaRPr/>
            </a:p>
          </p:txBody>
        </p:sp>
        <p:pic>
          <p:nvPicPr>
            <p:cNvPr id="321" name="Google Shape;321;p44"/>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2150525" y="2101049"/>
              <a:ext cx="572698" cy="544286"/>
            </a:xfrm>
            <a:prstGeom prst="rect">
              <a:avLst/>
            </a:prstGeom>
            <a:noFill/>
            <a:ln>
              <a:noFill/>
            </a:ln>
          </p:spPr>
        </p:pic>
        <p:pic>
          <p:nvPicPr>
            <p:cNvPr id="322" name="Google Shape;322;p44"/>
            <p:cNvPicPr preferRelativeResize="0"/>
            <p:nvPr/>
          </p:nvPicPr>
          <p:blipFill>
            <a:blip r:embed="rId6" cstate="hqprint">
              <a:alphaModFix/>
              <a:extLst>
                <a:ext uri="{28A0092B-C50C-407E-A947-70E740481C1C}">
                  <a14:useLocalDpi xmlns:a14="http://schemas.microsoft.com/office/drawing/2010/main"/>
                </a:ext>
              </a:extLst>
            </a:blip>
            <a:stretch>
              <a:fillRect/>
            </a:stretch>
          </p:blipFill>
          <p:spPr>
            <a:xfrm>
              <a:off x="2764825" y="2042488"/>
              <a:ext cx="572700" cy="572700"/>
            </a:xfrm>
            <a:prstGeom prst="rect">
              <a:avLst/>
            </a:prstGeom>
            <a:noFill/>
            <a:ln>
              <a:noFill/>
            </a:ln>
          </p:spPr>
        </p:pic>
      </p:grpSp>
      <p:sp>
        <p:nvSpPr>
          <p:cNvPr id="323" name="Google Shape;323;p44"/>
          <p:cNvSpPr/>
          <p:nvPr/>
        </p:nvSpPr>
        <p:spPr>
          <a:xfrm>
            <a:off x="3505338" y="2188950"/>
            <a:ext cx="334800" cy="201900"/>
          </a:xfrm>
          <a:prstGeom prst="rightArrow">
            <a:avLst>
              <a:gd name="adj1" fmla="val 50000"/>
              <a:gd name="adj2"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44"/>
          <p:cNvGrpSpPr/>
          <p:nvPr/>
        </p:nvGrpSpPr>
        <p:grpSpPr>
          <a:xfrm>
            <a:off x="3934310" y="1482000"/>
            <a:ext cx="1400855" cy="1722300"/>
            <a:chOff x="4146550" y="1710600"/>
            <a:chExt cx="1400855" cy="1722300"/>
          </a:xfrm>
        </p:grpSpPr>
        <p:sp>
          <p:nvSpPr>
            <p:cNvPr id="325" name="Google Shape;325;p44"/>
            <p:cNvSpPr/>
            <p:nvPr/>
          </p:nvSpPr>
          <p:spPr>
            <a:xfrm>
              <a:off x="4175275" y="1710600"/>
              <a:ext cx="1343400" cy="1722300"/>
            </a:xfrm>
            <a:prstGeom prst="roundRect">
              <a:avLst>
                <a:gd name="adj" fmla="val 16667"/>
              </a:avLst>
            </a:prstGeom>
            <a:noFill/>
            <a:ln w="952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lvl="0" indent="0" algn="ctr" rtl="0">
                <a:spcBef>
                  <a:spcPts val="0"/>
                </a:spcBef>
                <a:spcAft>
                  <a:spcPts val="0"/>
                </a:spcAft>
                <a:buNone/>
              </a:pPr>
              <a:r>
                <a:rPr lang="en"/>
                <a:t>Admit</a:t>
              </a:r>
              <a:endParaRPr/>
            </a:p>
          </p:txBody>
        </p:sp>
        <p:pic>
          <p:nvPicPr>
            <p:cNvPr id="326" name="Google Shape;326;p44"/>
            <p:cNvPicPr preferRelativeResize="0"/>
            <p:nvPr/>
          </p:nvPicPr>
          <p:blipFill>
            <a:blip r:embed="rId7">
              <a:alphaModFix/>
            </a:blip>
            <a:stretch>
              <a:fillRect/>
            </a:stretch>
          </p:blipFill>
          <p:spPr>
            <a:xfrm>
              <a:off x="4146550" y="1971675"/>
              <a:ext cx="1400855" cy="1352550"/>
            </a:xfrm>
            <a:prstGeom prst="rect">
              <a:avLst/>
            </a:prstGeom>
            <a:noFill/>
            <a:ln>
              <a:noFill/>
            </a:ln>
          </p:spPr>
        </p:pic>
      </p:grpSp>
      <p:sp>
        <p:nvSpPr>
          <p:cNvPr id="327" name="Google Shape;327;p44"/>
          <p:cNvSpPr/>
          <p:nvPr/>
        </p:nvSpPr>
        <p:spPr>
          <a:xfrm>
            <a:off x="5429319" y="2188938"/>
            <a:ext cx="334800" cy="201900"/>
          </a:xfrm>
          <a:prstGeom prst="rightArrow">
            <a:avLst>
              <a:gd name="adj1" fmla="val 50000"/>
              <a:gd name="adj2"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8;p44"/>
          <p:cNvGrpSpPr/>
          <p:nvPr/>
        </p:nvGrpSpPr>
        <p:grpSpPr>
          <a:xfrm>
            <a:off x="5858258" y="1482000"/>
            <a:ext cx="1343400" cy="1722300"/>
            <a:chOff x="5973775" y="1708275"/>
            <a:chExt cx="1343400" cy="1722300"/>
          </a:xfrm>
        </p:grpSpPr>
        <p:sp>
          <p:nvSpPr>
            <p:cNvPr id="329" name="Google Shape;329;p44"/>
            <p:cNvSpPr/>
            <p:nvPr/>
          </p:nvSpPr>
          <p:spPr>
            <a:xfrm>
              <a:off x="5973775" y="1708275"/>
              <a:ext cx="1343400" cy="1722300"/>
            </a:xfrm>
            <a:prstGeom prst="roundRect">
              <a:avLst>
                <a:gd name="adj" fmla="val 16667"/>
              </a:avLst>
            </a:prstGeom>
            <a:noFill/>
            <a:ln w="952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lvl="0" indent="0" algn="ctr" rtl="0">
                <a:spcBef>
                  <a:spcPts val="0"/>
                </a:spcBef>
                <a:spcAft>
                  <a:spcPts val="0"/>
                </a:spcAft>
                <a:buNone/>
              </a:pPr>
              <a:r>
                <a:rPr lang="en"/>
                <a:t>Recover</a:t>
              </a:r>
              <a:endParaRPr/>
            </a:p>
          </p:txBody>
        </p:sp>
        <p:pic>
          <p:nvPicPr>
            <p:cNvPr id="330" name="Google Shape;330;p44"/>
            <p:cNvPicPr preferRelativeResize="0"/>
            <p:nvPr/>
          </p:nvPicPr>
          <p:blipFill>
            <a:blip r:embed="rId8">
              <a:alphaModFix/>
            </a:blip>
            <a:stretch>
              <a:fillRect/>
            </a:stretch>
          </p:blipFill>
          <p:spPr>
            <a:xfrm>
              <a:off x="6180443" y="2138475"/>
              <a:ext cx="930050" cy="930050"/>
            </a:xfrm>
            <a:prstGeom prst="rect">
              <a:avLst/>
            </a:prstGeom>
            <a:noFill/>
            <a:ln>
              <a:noFill/>
            </a:ln>
          </p:spPr>
        </p:pic>
      </p:grpSp>
      <p:sp>
        <p:nvSpPr>
          <p:cNvPr id="331" name="Google Shape;331;p44"/>
          <p:cNvSpPr/>
          <p:nvPr/>
        </p:nvSpPr>
        <p:spPr>
          <a:xfrm>
            <a:off x="8098725" y="2025924"/>
            <a:ext cx="334800" cy="201900"/>
          </a:xfrm>
          <a:prstGeom prst="rightArrow">
            <a:avLst>
              <a:gd name="adj1" fmla="val 50000"/>
              <a:gd name="adj2"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44"/>
          <p:cNvGrpSpPr/>
          <p:nvPr/>
        </p:nvGrpSpPr>
        <p:grpSpPr>
          <a:xfrm>
            <a:off x="7724750" y="1482000"/>
            <a:ext cx="1343400" cy="1722300"/>
            <a:chOff x="7372650" y="357275"/>
            <a:chExt cx="1343400" cy="1722300"/>
          </a:xfrm>
        </p:grpSpPr>
        <p:pic>
          <p:nvPicPr>
            <p:cNvPr id="333" name="Google Shape;333;p44"/>
            <p:cNvPicPr preferRelativeResize="0"/>
            <p:nvPr/>
          </p:nvPicPr>
          <p:blipFill>
            <a:blip r:embed="rId9">
              <a:alphaModFix/>
            </a:blip>
            <a:stretch>
              <a:fillRect/>
            </a:stretch>
          </p:blipFill>
          <p:spPr>
            <a:xfrm>
              <a:off x="7638756" y="812823"/>
              <a:ext cx="811200" cy="811200"/>
            </a:xfrm>
            <a:prstGeom prst="rect">
              <a:avLst/>
            </a:prstGeom>
            <a:noFill/>
            <a:ln>
              <a:noFill/>
            </a:ln>
          </p:spPr>
        </p:pic>
        <p:sp>
          <p:nvSpPr>
            <p:cNvPr id="334" name="Google Shape;334;p44"/>
            <p:cNvSpPr/>
            <p:nvPr/>
          </p:nvSpPr>
          <p:spPr>
            <a:xfrm>
              <a:off x="7372650" y="357275"/>
              <a:ext cx="1343400" cy="1722300"/>
            </a:xfrm>
            <a:prstGeom prst="roundRect">
              <a:avLst>
                <a:gd name="adj" fmla="val 16667"/>
              </a:avLst>
            </a:prstGeom>
            <a:noFill/>
            <a:ln w="9525" cap="flat" cmpd="sng">
              <a:solidFill>
                <a:srgbClr val="1A1A1A"/>
              </a:solidFill>
              <a:prstDash val="solid"/>
              <a:round/>
              <a:headEnd type="none" w="sm" len="sm"/>
              <a:tailEnd type="none" w="sm" len="sm"/>
            </a:ln>
          </p:spPr>
          <p:txBody>
            <a:bodyPr spcFirstLastPara="1" wrap="square" lIns="0" tIns="0" rIns="0" bIns="0" anchor="t" anchorCtr="0">
              <a:noAutofit/>
            </a:bodyPr>
            <a:lstStyle/>
            <a:p>
              <a:pPr marL="0" lvl="0" indent="0" algn="ctr" rtl="0">
                <a:spcBef>
                  <a:spcPts val="0"/>
                </a:spcBef>
                <a:spcAft>
                  <a:spcPts val="0"/>
                </a:spcAft>
                <a:buNone/>
              </a:pPr>
              <a:r>
                <a:rPr lang="en"/>
                <a:t>Home</a:t>
              </a:r>
              <a:endParaRPr/>
            </a:p>
          </p:txBody>
        </p:sp>
      </p:grpSp>
      <p:sp>
        <p:nvSpPr>
          <p:cNvPr id="335" name="Google Shape;335;p44"/>
          <p:cNvSpPr/>
          <p:nvPr/>
        </p:nvSpPr>
        <p:spPr>
          <a:xfrm>
            <a:off x="7295807" y="2188938"/>
            <a:ext cx="334800" cy="201900"/>
          </a:xfrm>
          <a:prstGeom prst="rightArrow">
            <a:avLst>
              <a:gd name="adj1" fmla="val 50000"/>
              <a:gd name="adj2"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4"/>
          <p:cNvSpPr/>
          <p:nvPr/>
        </p:nvSpPr>
        <p:spPr>
          <a:xfrm>
            <a:off x="201300" y="3406425"/>
            <a:ext cx="1343400" cy="1556300"/>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Triage note</a:t>
            </a:r>
            <a:endParaRPr/>
          </a:p>
          <a:p>
            <a:pPr marL="0" lvl="0" indent="0" algn="ctr" rtl="0">
              <a:spcBef>
                <a:spcPts val="0"/>
              </a:spcBef>
              <a:spcAft>
                <a:spcPts val="0"/>
              </a:spcAft>
              <a:buNone/>
            </a:pPr>
            <a:r>
              <a:rPr lang="en"/>
              <a:t>Vital signs</a:t>
            </a:r>
            <a:endParaRPr/>
          </a:p>
          <a:p>
            <a:pPr marL="0" lvl="0" indent="0" algn="ctr" rtl="0">
              <a:spcBef>
                <a:spcPts val="0"/>
              </a:spcBef>
              <a:spcAft>
                <a:spcPts val="0"/>
              </a:spcAft>
              <a:buNone/>
            </a:pPr>
            <a:r>
              <a:rPr lang="en"/>
              <a:t>History</a:t>
            </a:r>
            <a:endParaRPr/>
          </a:p>
        </p:txBody>
      </p:sp>
      <p:sp>
        <p:nvSpPr>
          <p:cNvPr id="337" name="Google Shape;337;p44"/>
          <p:cNvSpPr/>
          <p:nvPr/>
        </p:nvSpPr>
        <p:spPr>
          <a:xfrm>
            <a:off x="2067800" y="3406425"/>
            <a:ext cx="1343400" cy="1556300"/>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Bloodwork</a:t>
            </a:r>
            <a:endParaRPr/>
          </a:p>
          <a:p>
            <a:pPr marL="0" lvl="0" indent="0" algn="ctr" rtl="0">
              <a:spcBef>
                <a:spcPts val="0"/>
              </a:spcBef>
              <a:spcAft>
                <a:spcPts val="0"/>
              </a:spcAft>
              <a:buNone/>
            </a:pPr>
            <a:r>
              <a:rPr lang="en"/>
              <a:t>CXRs</a:t>
            </a:r>
            <a:endParaRPr/>
          </a:p>
          <a:p>
            <a:pPr marL="0" lvl="0" indent="0" algn="ctr" rtl="0">
              <a:spcBef>
                <a:spcPts val="0"/>
              </a:spcBef>
              <a:spcAft>
                <a:spcPts val="0"/>
              </a:spcAft>
              <a:buNone/>
            </a:pPr>
            <a:r>
              <a:rPr lang="en"/>
              <a:t>Physical</a:t>
            </a:r>
            <a:endParaRPr/>
          </a:p>
        </p:txBody>
      </p:sp>
      <p:sp>
        <p:nvSpPr>
          <p:cNvPr id="338" name="Google Shape;338;p44"/>
          <p:cNvSpPr/>
          <p:nvPr/>
        </p:nvSpPr>
        <p:spPr>
          <a:xfrm>
            <a:off x="3900300" y="3406425"/>
            <a:ext cx="1343400" cy="1556300"/>
          </a:xfrm>
          <a:prstGeom prst="flowChartMagneticDisk">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Treatment</a:t>
            </a:r>
            <a:endParaRPr/>
          </a:p>
          <a:p>
            <a:pPr marL="0" lvl="0" indent="0" algn="ctr" rtl="0">
              <a:spcBef>
                <a:spcPts val="0"/>
              </a:spcBef>
              <a:spcAft>
                <a:spcPts val="0"/>
              </a:spcAft>
              <a:buNone/>
            </a:pPr>
            <a:r>
              <a:rPr lang="en"/>
              <a:t>Monitoring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344" name="Google Shape;344;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CVPR tutorial site</a:t>
            </a:r>
            <a:endParaRPr/>
          </a:p>
          <a:p>
            <a:pPr marL="914400" lvl="1" indent="-317500" algn="l" rtl="0">
              <a:spcBef>
                <a:spcPts val="0"/>
              </a:spcBef>
              <a:spcAft>
                <a:spcPts val="0"/>
              </a:spcAft>
              <a:buSzPts val="1400"/>
              <a:buChar char="○"/>
            </a:pPr>
            <a:r>
              <a:rPr lang="en" u="sng">
                <a:solidFill>
                  <a:schemeClr val="hlink"/>
                </a:solidFill>
                <a:hlinkClick r:id="rId3"/>
              </a:rPr>
              <a:t>https://bionlplab.github.io/cvpr2021tutorial/</a:t>
            </a:r>
            <a:endParaRPr/>
          </a:p>
          <a:p>
            <a:pPr marL="457200" lvl="0" indent="-342900" algn="l" rtl="0">
              <a:spcBef>
                <a:spcPts val="0"/>
              </a:spcBef>
              <a:spcAft>
                <a:spcPts val="0"/>
              </a:spcAft>
              <a:buSzPts val="1800"/>
              <a:buChar char="●"/>
            </a:pPr>
            <a:r>
              <a:rPr lang="en"/>
              <a:t>Train your own model and evaluate it using Google Colab</a:t>
            </a:r>
            <a:endParaRPr/>
          </a:p>
          <a:p>
            <a:pPr marL="914400" lvl="1" indent="-317500" algn="l" rtl="0">
              <a:spcBef>
                <a:spcPts val="0"/>
              </a:spcBef>
              <a:spcAft>
                <a:spcPts val="0"/>
              </a:spcAft>
              <a:buSzPts val="1400"/>
              <a:buChar char="○"/>
            </a:pPr>
            <a:r>
              <a:rPr lang="en" u="sng">
                <a:solidFill>
                  <a:schemeClr val="hlink"/>
                </a:solidFill>
                <a:hlinkClick r:id="rId4"/>
              </a:rPr>
              <a:t>https://alistairewj.github.io/talk/2021-cvpr-cxr-tutorial/</a:t>
            </a:r>
            <a:endParaRPr/>
          </a:p>
          <a:p>
            <a:pPr marL="0" lvl="0" indent="0" algn="l" rtl="0">
              <a:spcBef>
                <a:spcPts val="1600"/>
              </a:spcBef>
              <a:spcAft>
                <a:spcPts val="1600"/>
              </a:spcAft>
              <a:buNone/>
            </a:pPr>
            <a:r>
              <a:rPr lang="en"/>
              <a:t>… and thanks to all those who made data available!</a:t>
            </a:r>
            <a:endParaRPr/>
          </a:p>
        </p:txBody>
      </p:sp>
      <p:pic>
        <p:nvPicPr>
          <p:cNvPr id="345" name="Google Shape;345;p45"/>
          <p:cNvPicPr preferRelativeResize="0"/>
          <p:nvPr/>
        </p:nvPicPr>
        <p:blipFill>
          <a:blip r:embed="rId5">
            <a:alphaModFix/>
          </a:blip>
          <a:stretch>
            <a:fillRect/>
          </a:stretch>
        </p:blipFill>
        <p:spPr>
          <a:xfrm>
            <a:off x="0" y="4161400"/>
            <a:ext cx="3208200" cy="888650"/>
          </a:xfrm>
          <a:prstGeom prst="rect">
            <a:avLst/>
          </a:prstGeom>
          <a:noFill/>
          <a:ln>
            <a:noFill/>
          </a:ln>
        </p:spPr>
      </p:pic>
      <p:pic>
        <p:nvPicPr>
          <p:cNvPr id="346" name="Google Shape;346;p45"/>
          <p:cNvPicPr preferRelativeResize="0"/>
          <p:nvPr/>
        </p:nvPicPr>
        <p:blipFill>
          <a:blip r:embed="rId6">
            <a:alphaModFix/>
          </a:blip>
          <a:stretch>
            <a:fillRect/>
          </a:stretch>
        </p:blipFill>
        <p:spPr>
          <a:xfrm>
            <a:off x="3340552" y="3113567"/>
            <a:ext cx="1277682" cy="1123950"/>
          </a:xfrm>
          <a:prstGeom prst="rect">
            <a:avLst/>
          </a:prstGeom>
          <a:noFill/>
          <a:ln>
            <a:noFill/>
          </a:ln>
        </p:spPr>
      </p:pic>
      <p:pic>
        <p:nvPicPr>
          <p:cNvPr id="347" name="Google Shape;347;p45"/>
          <p:cNvPicPr preferRelativeResize="0"/>
          <p:nvPr/>
        </p:nvPicPr>
        <p:blipFill>
          <a:blip r:embed="rId7">
            <a:alphaModFix/>
          </a:blip>
          <a:stretch>
            <a:fillRect/>
          </a:stretch>
        </p:blipFill>
        <p:spPr>
          <a:xfrm>
            <a:off x="116175" y="3265188"/>
            <a:ext cx="2710600" cy="820725"/>
          </a:xfrm>
          <a:prstGeom prst="rect">
            <a:avLst/>
          </a:prstGeom>
          <a:noFill/>
          <a:ln>
            <a:noFill/>
          </a:ln>
        </p:spPr>
      </p:pic>
      <p:pic>
        <p:nvPicPr>
          <p:cNvPr id="348" name="Google Shape;348;p45"/>
          <p:cNvPicPr preferRelativeResize="0"/>
          <p:nvPr/>
        </p:nvPicPr>
        <p:blipFill rotWithShape="1">
          <a:blip r:embed="rId8" cstate="hqprint">
            <a:alphaModFix/>
            <a:extLst>
              <a:ext uri="{28A0092B-C50C-407E-A947-70E740481C1C}">
                <a14:useLocalDpi xmlns:a14="http://schemas.microsoft.com/office/drawing/2010/main"/>
              </a:ext>
            </a:extLst>
          </a:blip>
          <a:srcRect/>
          <a:stretch/>
        </p:blipFill>
        <p:spPr>
          <a:xfrm>
            <a:off x="3208188" y="4311575"/>
            <a:ext cx="1542399" cy="687850"/>
          </a:xfrm>
          <a:prstGeom prst="rect">
            <a:avLst/>
          </a:prstGeom>
          <a:noFill/>
          <a:ln>
            <a:noFill/>
          </a:ln>
        </p:spPr>
      </p:pic>
      <p:pic>
        <p:nvPicPr>
          <p:cNvPr id="349" name="Google Shape;349;p45"/>
          <p:cNvPicPr preferRelativeResize="0"/>
          <p:nvPr/>
        </p:nvPicPr>
        <p:blipFill>
          <a:blip r:embed="rId9">
            <a:alphaModFix/>
          </a:blip>
          <a:stretch>
            <a:fillRect/>
          </a:stretch>
        </p:blipFill>
        <p:spPr>
          <a:xfrm>
            <a:off x="4750575" y="3513775"/>
            <a:ext cx="2006875" cy="1003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 we look for in a CXR?</a:t>
            </a:r>
            <a:endParaRPr/>
          </a:p>
        </p:txBody>
      </p:sp>
      <p:sp>
        <p:nvSpPr>
          <p:cNvPr id="84" name="Google Shape;84;p17"/>
          <p:cNvSpPr txBox="1">
            <a:spLocks noGrp="1"/>
          </p:cNvSpPr>
          <p:nvPr>
            <p:ph type="body" idx="1"/>
          </p:nvPr>
        </p:nvSpPr>
        <p:spPr>
          <a:xfrm>
            <a:off x="311700" y="1266325"/>
            <a:ext cx="3090300" cy="10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big heart, “cardiomegaly”</a:t>
            </a:r>
            <a:endParaRPr/>
          </a:p>
          <a:p>
            <a:pPr marL="0" lvl="0" indent="0" algn="l" rtl="0">
              <a:spcBef>
                <a:spcPts val="1600"/>
              </a:spcBef>
              <a:spcAft>
                <a:spcPts val="1600"/>
              </a:spcAft>
              <a:buNone/>
            </a:pPr>
            <a:r>
              <a:rPr lang="en"/>
              <a:t>(and not in a good way!)</a:t>
            </a:r>
            <a:endParaRPr/>
          </a:p>
        </p:txBody>
      </p:sp>
      <p:pic>
        <p:nvPicPr>
          <p:cNvPr id="85" name="Google Shape;85;p17"/>
          <p:cNvPicPr preferRelativeResize="0"/>
          <p:nvPr/>
        </p:nvPicPr>
        <p:blipFill>
          <a:blip r:embed="rId3">
            <a:alphaModFix/>
          </a:blip>
          <a:stretch>
            <a:fillRect/>
          </a:stretch>
        </p:blipFill>
        <p:spPr>
          <a:xfrm>
            <a:off x="5797004" y="85625"/>
            <a:ext cx="3346997" cy="3955050"/>
          </a:xfrm>
          <a:prstGeom prst="rect">
            <a:avLst/>
          </a:prstGeom>
          <a:noFill/>
          <a:ln>
            <a:noFill/>
          </a:ln>
        </p:spPr>
      </p:pic>
      <p:pic>
        <p:nvPicPr>
          <p:cNvPr id="86" name="Google Shape;86;p17"/>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3488600" y="1818068"/>
            <a:ext cx="2308399" cy="2222607"/>
          </a:xfrm>
          <a:prstGeom prst="rect">
            <a:avLst/>
          </a:prstGeom>
          <a:noFill/>
          <a:ln>
            <a:noFill/>
          </a:ln>
        </p:spPr>
      </p:pic>
      <p:sp>
        <p:nvSpPr>
          <p:cNvPr id="87" name="Google Shape;87;p17"/>
          <p:cNvSpPr/>
          <p:nvPr/>
        </p:nvSpPr>
        <p:spPr>
          <a:xfrm>
            <a:off x="4022300" y="2340600"/>
            <a:ext cx="1671300" cy="1592100"/>
          </a:xfrm>
          <a:prstGeom prst="ellipse">
            <a:avLst/>
          </a:prstGeom>
          <a:noFill/>
          <a:ln w="381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A86E8"/>
              </a:solidFill>
            </a:endParaRPr>
          </a:p>
        </p:txBody>
      </p:sp>
      <p:sp>
        <p:nvSpPr>
          <p:cNvPr id="88" name="Google Shape;88;p17"/>
          <p:cNvSpPr/>
          <p:nvPr/>
        </p:nvSpPr>
        <p:spPr>
          <a:xfrm>
            <a:off x="6622650" y="1101400"/>
            <a:ext cx="2432400" cy="2317200"/>
          </a:xfrm>
          <a:prstGeom prst="ellipse">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A86E8"/>
              </a:solidFill>
            </a:endParaRPr>
          </a:p>
        </p:txBody>
      </p:sp>
      <p:cxnSp>
        <p:nvCxnSpPr>
          <p:cNvPr id="89" name="Google Shape;89;p17"/>
          <p:cNvCxnSpPr>
            <a:stCxn id="87" idx="3"/>
          </p:cNvCxnSpPr>
          <p:nvPr/>
        </p:nvCxnSpPr>
        <p:spPr>
          <a:xfrm rot="10800000">
            <a:off x="2744556" y="3699542"/>
            <a:ext cx="1522500" cy="0"/>
          </a:xfrm>
          <a:prstGeom prst="straightConnector1">
            <a:avLst/>
          </a:prstGeom>
          <a:noFill/>
          <a:ln w="38100" cap="flat" cmpd="sng">
            <a:solidFill>
              <a:srgbClr val="4A86E8"/>
            </a:solidFill>
            <a:prstDash val="solid"/>
            <a:round/>
            <a:headEnd type="none" w="med" len="med"/>
            <a:tailEnd type="none" w="med" len="med"/>
          </a:ln>
        </p:spPr>
      </p:cxnSp>
      <p:cxnSp>
        <p:nvCxnSpPr>
          <p:cNvPr id="90" name="Google Shape;90;p17"/>
          <p:cNvCxnSpPr/>
          <p:nvPr/>
        </p:nvCxnSpPr>
        <p:spPr>
          <a:xfrm rot="10800000">
            <a:off x="4437392" y="1504954"/>
            <a:ext cx="2498700" cy="0"/>
          </a:xfrm>
          <a:prstGeom prst="straightConnector1">
            <a:avLst/>
          </a:prstGeom>
          <a:noFill/>
          <a:ln w="38100" cap="flat" cmpd="sng">
            <a:solidFill>
              <a:srgbClr val="FF9900"/>
            </a:solidFill>
            <a:prstDash val="solid"/>
            <a:round/>
            <a:headEnd type="none" w="med" len="med"/>
            <a:tailEnd type="none" w="med" len="med"/>
          </a:ln>
        </p:spPr>
      </p:cxnSp>
      <p:sp>
        <p:nvSpPr>
          <p:cNvPr id="91" name="Google Shape;91;p17"/>
          <p:cNvSpPr txBox="1"/>
          <p:nvPr/>
        </p:nvSpPr>
        <p:spPr>
          <a:xfrm>
            <a:off x="3918900" y="1296000"/>
            <a:ext cx="547500" cy="4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9900"/>
                </a:solidFill>
                <a:latin typeface="Open Sans"/>
                <a:ea typeface="Open Sans"/>
                <a:cs typeface="Open Sans"/>
                <a:sym typeface="Open Sans"/>
              </a:rPr>
              <a:t>big!</a:t>
            </a:r>
            <a:endParaRPr b="1">
              <a:solidFill>
                <a:srgbClr val="FF9900"/>
              </a:solidFill>
              <a:latin typeface="Open Sans"/>
              <a:ea typeface="Open Sans"/>
              <a:cs typeface="Open Sans"/>
              <a:sym typeface="Open Sans"/>
            </a:endParaRPr>
          </a:p>
        </p:txBody>
      </p:sp>
      <p:sp>
        <p:nvSpPr>
          <p:cNvPr id="92" name="Google Shape;92;p17"/>
          <p:cNvSpPr txBox="1"/>
          <p:nvPr/>
        </p:nvSpPr>
        <p:spPr>
          <a:xfrm>
            <a:off x="2053075" y="3490600"/>
            <a:ext cx="691500" cy="4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A86E8"/>
                </a:solidFill>
                <a:latin typeface="Open Sans"/>
                <a:ea typeface="Open Sans"/>
                <a:cs typeface="Open Sans"/>
                <a:sym typeface="Open Sans"/>
              </a:rPr>
              <a:t>OK</a:t>
            </a:r>
            <a:endParaRPr b="1">
              <a:solidFill>
                <a:srgbClr val="4A86E8"/>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 we look for in a chest x-ray?</a:t>
            </a:r>
            <a:endParaRPr/>
          </a:p>
        </p:txBody>
      </p:sp>
      <p:sp>
        <p:nvSpPr>
          <p:cNvPr id="98" name="Google Shape;98;p18"/>
          <p:cNvSpPr txBox="1">
            <a:spLocks noGrp="1"/>
          </p:cNvSpPr>
          <p:nvPr>
            <p:ph type="body" idx="1"/>
          </p:nvPr>
        </p:nvSpPr>
        <p:spPr>
          <a:xfrm>
            <a:off x="311700" y="1266325"/>
            <a:ext cx="3686400" cy="966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Water where it is not supposed to be</a:t>
            </a:r>
            <a:endParaRPr/>
          </a:p>
        </p:txBody>
      </p:sp>
      <p:pic>
        <p:nvPicPr>
          <p:cNvPr id="99" name="Google Shape;99;p18"/>
          <p:cNvPicPr preferRelativeResize="0"/>
          <p:nvPr/>
        </p:nvPicPr>
        <p:blipFill>
          <a:blip r:embed="rId3">
            <a:alphaModFix/>
          </a:blip>
          <a:stretch>
            <a:fillRect/>
          </a:stretch>
        </p:blipFill>
        <p:spPr>
          <a:xfrm>
            <a:off x="3343850" y="1152425"/>
            <a:ext cx="3711647" cy="3686274"/>
          </a:xfrm>
          <a:prstGeom prst="rect">
            <a:avLst/>
          </a:prstGeom>
          <a:noFill/>
          <a:ln>
            <a:noFill/>
          </a:ln>
        </p:spPr>
      </p:pic>
      <p:sp>
        <p:nvSpPr>
          <p:cNvPr id="100" name="Google Shape;100;p18"/>
          <p:cNvSpPr/>
          <p:nvPr/>
        </p:nvSpPr>
        <p:spPr>
          <a:xfrm>
            <a:off x="5482250" y="3169675"/>
            <a:ext cx="1671300" cy="1592100"/>
          </a:xfrm>
          <a:prstGeom prst="ellipse">
            <a:avLst/>
          </a:prstGeom>
          <a:noFill/>
          <a:ln w="381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A86E8"/>
              </a:solidFill>
            </a:endParaRPr>
          </a:p>
        </p:txBody>
      </p:sp>
      <p:sp>
        <p:nvSpPr>
          <p:cNvPr id="101" name="Google Shape;101;p18"/>
          <p:cNvSpPr/>
          <p:nvPr/>
        </p:nvSpPr>
        <p:spPr>
          <a:xfrm>
            <a:off x="3610375" y="2673725"/>
            <a:ext cx="1671300" cy="1592100"/>
          </a:xfrm>
          <a:prstGeom prst="ellipse">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A86E8"/>
              </a:solidFill>
            </a:endParaRPr>
          </a:p>
        </p:txBody>
      </p:sp>
      <p:cxnSp>
        <p:nvCxnSpPr>
          <p:cNvPr id="102" name="Google Shape;102;p18"/>
          <p:cNvCxnSpPr>
            <a:stCxn id="100" idx="3"/>
          </p:cNvCxnSpPr>
          <p:nvPr/>
        </p:nvCxnSpPr>
        <p:spPr>
          <a:xfrm rot="10800000">
            <a:off x="2730306" y="4524117"/>
            <a:ext cx="2996700" cy="4500"/>
          </a:xfrm>
          <a:prstGeom prst="straightConnector1">
            <a:avLst/>
          </a:prstGeom>
          <a:noFill/>
          <a:ln w="38100" cap="flat" cmpd="sng">
            <a:solidFill>
              <a:srgbClr val="4A86E8"/>
            </a:solidFill>
            <a:prstDash val="solid"/>
            <a:round/>
            <a:headEnd type="none" w="med" len="med"/>
            <a:tailEnd type="none" w="med" len="med"/>
          </a:ln>
        </p:spPr>
      </p:cxnSp>
      <p:cxnSp>
        <p:nvCxnSpPr>
          <p:cNvPr id="103" name="Google Shape;103;p18"/>
          <p:cNvCxnSpPr>
            <a:stCxn id="101" idx="3"/>
          </p:cNvCxnSpPr>
          <p:nvPr/>
        </p:nvCxnSpPr>
        <p:spPr>
          <a:xfrm rot="10800000">
            <a:off x="2716031" y="4032667"/>
            <a:ext cx="1139100" cy="0"/>
          </a:xfrm>
          <a:prstGeom prst="straightConnector1">
            <a:avLst/>
          </a:prstGeom>
          <a:noFill/>
          <a:ln w="38100" cap="flat" cmpd="sng">
            <a:solidFill>
              <a:srgbClr val="FF9900"/>
            </a:solidFill>
            <a:prstDash val="solid"/>
            <a:round/>
            <a:headEnd type="none" w="med" len="med"/>
            <a:tailEnd type="none" w="med" len="med"/>
          </a:ln>
        </p:spPr>
      </p:cxnSp>
      <p:sp>
        <p:nvSpPr>
          <p:cNvPr id="104" name="Google Shape;104;p18"/>
          <p:cNvSpPr txBox="1"/>
          <p:nvPr/>
        </p:nvSpPr>
        <p:spPr>
          <a:xfrm>
            <a:off x="1585000" y="3810800"/>
            <a:ext cx="1023000" cy="4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9900"/>
                </a:solidFill>
                <a:latin typeface="Open Sans"/>
                <a:ea typeface="Open Sans"/>
                <a:cs typeface="Open Sans"/>
                <a:sym typeface="Open Sans"/>
              </a:rPr>
              <a:t>water</a:t>
            </a:r>
            <a:endParaRPr b="1">
              <a:solidFill>
                <a:srgbClr val="FF9900"/>
              </a:solidFill>
              <a:latin typeface="Open Sans"/>
              <a:ea typeface="Open Sans"/>
              <a:cs typeface="Open Sans"/>
              <a:sym typeface="Open Sans"/>
            </a:endParaRPr>
          </a:p>
        </p:txBody>
      </p:sp>
      <p:sp>
        <p:nvSpPr>
          <p:cNvPr id="105" name="Google Shape;105;p18"/>
          <p:cNvSpPr txBox="1"/>
          <p:nvPr/>
        </p:nvSpPr>
        <p:spPr>
          <a:xfrm>
            <a:off x="1585000" y="4317425"/>
            <a:ext cx="1023000" cy="4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A86E8"/>
                </a:solidFill>
                <a:latin typeface="Open Sans"/>
                <a:ea typeface="Open Sans"/>
                <a:cs typeface="Open Sans"/>
                <a:sym typeface="Open Sans"/>
              </a:rPr>
              <a:t>air</a:t>
            </a:r>
            <a:endParaRPr b="1">
              <a:solidFill>
                <a:srgbClr val="4A86E8"/>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 we look for in a chest x-ray?</a:t>
            </a:r>
            <a:endParaRPr/>
          </a:p>
        </p:txBody>
      </p:sp>
      <p:sp>
        <p:nvSpPr>
          <p:cNvPr id="111" name="Google Shape;111;p19"/>
          <p:cNvSpPr txBox="1">
            <a:spLocks noGrp="1"/>
          </p:cNvSpPr>
          <p:nvPr>
            <p:ph type="body" idx="1"/>
          </p:nvPr>
        </p:nvSpPr>
        <p:spPr>
          <a:xfrm>
            <a:off x="311700" y="1266325"/>
            <a:ext cx="3686400" cy="1746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trike="sngStrike"/>
              <a:t>Water</a:t>
            </a:r>
            <a:r>
              <a:rPr lang="en"/>
              <a:t> Fluid where it is not supposed to be</a:t>
            </a:r>
            <a:endParaRPr/>
          </a:p>
        </p:txBody>
      </p:sp>
      <p:pic>
        <p:nvPicPr>
          <p:cNvPr id="112" name="Google Shape;112;p19"/>
          <p:cNvPicPr preferRelativeResize="0"/>
          <p:nvPr/>
        </p:nvPicPr>
        <p:blipFill>
          <a:blip r:embed="rId3">
            <a:alphaModFix/>
          </a:blip>
          <a:stretch>
            <a:fillRect/>
          </a:stretch>
        </p:blipFill>
        <p:spPr>
          <a:xfrm>
            <a:off x="3828912" y="1194300"/>
            <a:ext cx="3093764" cy="3688026"/>
          </a:xfrm>
          <a:prstGeom prst="rect">
            <a:avLst/>
          </a:prstGeom>
          <a:noFill/>
          <a:ln>
            <a:noFill/>
          </a:ln>
        </p:spPr>
      </p:pic>
      <p:sp>
        <p:nvSpPr>
          <p:cNvPr id="113" name="Google Shape;113;p19"/>
          <p:cNvSpPr/>
          <p:nvPr/>
        </p:nvSpPr>
        <p:spPr>
          <a:xfrm>
            <a:off x="5567875" y="3140850"/>
            <a:ext cx="1455300" cy="1455300"/>
          </a:xfrm>
          <a:prstGeom prst="ellipse">
            <a:avLst/>
          </a:prstGeom>
          <a:noFill/>
          <a:ln w="381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cxnSp>
        <p:nvCxnSpPr>
          <p:cNvPr id="114" name="Google Shape;114;p19"/>
          <p:cNvCxnSpPr>
            <a:stCxn id="113" idx="3"/>
          </p:cNvCxnSpPr>
          <p:nvPr/>
        </p:nvCxnSpPr>
        <p:spPr>
          <a:xfrm rot="10800000">
            <a:off x="3190499" y="4383026"/>
            <a:ext cx="2590500" cy="0"/>
          </a:xfrm>
          <a:prstGeom prst="straightConnector1">
            <a:avLst/>
          </a:prstGeom>
          <a:noFill/>
          <a:ln w="38100" cap="flat" cmpd="sng">
            <a:solidFill>
              <a:srgbClr val="4A86E8"/>
            </a:solidFill>
            <a:prstDash val="solid"/>
            <a:round/>
            <a:headEnd type="none" w="med" len="med"/>
            <a:tailEnd type="none" w="med" len="med"/>
          </a:ln>
        </p:spPr>
      </p:cxnSp>
      <p:sp>
        <p:nvSpPr>
          <p:cNvPr id="115" name="Google Shape;115;p19"/>
          <p:cNvSpPr txBox="1"/>
          <p:nvPr/>
        </p:nvSpPr>
        <p:spPr>
          <a:xfrm>
            <a:off x="1324875" y="4102075"/>
            <a:ext cx="1829700" cy="56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34343"/>
                </a:solidFill>
                <a:latin typeface="Open Sans"/>
                <a:ea typeface="Open Sans"/>
                <a:cs typeface="Open Sans"/>
                <a:sym typeface="Open Sans"/>
              </a:rPr>
              <a:t>Blood? Water? Pus?</a:t>
            </a:r>
            <a:endParaRPr b="1">
              <a:solidFill>
                <a:srgbClr val="434343"/>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Chest radiographs</a:t>
            </a:r>
            <a:endParaRPr/>
          </a:p>
        </p:txBody>
      </p:sp>
      <p:sp>
        <p:nvSpPr>
          <p:cNvPr id="121" name="Google Shape;121;p20"/>
          <p:cNvSpPr txBox="1">
            <a:spLocks noGrp="1"/>
          </p:cNvSpPr>
          <p:nvPr>
            <p:ph type="body" idx="1"/>
          </p:nvPr>
        </p:nvSpPr>
        <p:spPr>
          <a:xfrm>
            <a:off x="311700" y="1266325"/>
            <a:ext cx="29805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Radiologists have a strong mental model of what a CXR </a:t>
            </a:r>
            <a:r>
              <a:rPr lang="en" b="1" u="sng"/>
              <a:t>should look like</a:t>
            </a:r>
            <a:endParaRPr/>
          </a:p>
          <a:p>
            <a:pPr marL="0" lvl="0" indent="0" algn="l" rtl="0">
              <a:spcBef>
                <a:spcPts val="1600"/>
              </a:spcBef>
              <a:spcAft>
                <a:spcPts val="1600"/>
              </a:spcAft>
              <a:buNone/>
            </a:pPr>
            <a:endParaRPr/>
          </a:p>
        </p:txBody>
      </p:sp>
      <p:pic>
        <p:nvPicPr>
          <p:cNvPr id="122" name="Google Shape;122;p20"/>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3756875" y="107875"/>
            <a:ext cx="5188051" cy="4325825"/>
          </a:xfrm>
          <a:prstGeom prst="rect">
            <a:avLst/>
          </a:prstGeom>
          <a:noFill/>
          <a:ln>
            <a:noFill/>
          </a:ln>
        </p:spPr>
      </p:pic>
      <p:sp>
        <p:nvSpPr>
          <p:cNvPr id="123" name="Google Shape;123;p20"/>
          <p:cNvSpPr txBox="1"/>
          <p:nvPr/>
        </p:nvSpPr>
        <p:spPr>
          <a:xfrm>
            <a:off x="212375" y="4659375"/>
            <a:ext cx="4869600" cy="30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Open Sans"/>
                <a:ea typeface="Open Sans"/>
                <a:cs typeface="Open Sans"/>
                <a:sym typeface="Open Sans"/>
              </a:rPr>
              <a:t>Mikael Häggström, M.D. "A pictorial essay: Radiology of lines and tubes in the intensive care unit". Indian Journal of Radiology and Imaging 21 (3): 182. </a:t>
            </a:r>
            <a:endParaRPr sz="8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should we automate x-ray interpretation?</a:t>
            </a:r>
            <a:endParaRPr/>
          </a:p>
        </p:txBody>
      </p:sp>
      <p:sp>
        <p:nvSpPr>
          <p:cNvPr id="129" name="Google Shape;129;p21"/>
          <p:cNvSpPr txBox="1">
            <a:spLocks noGrp="1"/>
          </p:cNvSpPr>
          <p:nvPr>
            <p:ph type="body" idx="1"/>
          </p:nvPr>
        </p:nvSpPr>
        <p:spPr>
          <a:xfrm>
            <a:off x="311700" y="1797575"/>
            <a:ext cx="8520600" cy="2314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12 million people in Rwanda, 11 radiologists [1]</a:t>
            </a:r>
            <a:endParaRPr/>
          </a:p>
          <a:p>
            <a:pPr marL="457200" lvl="0" indent="-342900" algn="l" rtl="0">
              <a:spcBef>
                <a:spcPts val="0"/>
              </a:spcBef>
              <a:spcAft>
                <a:spcPts val="0"/>
              </a:spcAft>
              <a:buSzPts val="1800"/>
              <a:buChar char="●"/>
            </a:pPr>
            <a:r>
              <a:rPr lang="en"/>
              <a:t>4 million people in Libya, 2 radiologists [1]</a:t>
            </a:r>
            <a:endParaRPr/>
          </a:p>
          <a:p>
            <a:pPr marL="457200" lvl="0" indent="-342900" algn="l" rtl="0">
              <a:spcBef>
                <a:spcPts val="0"/>
              </a:spcBef>
              <a:spcAft>
                <a:spcPts val="0"/>
              </a:spcAft>
              <a:buSzPts val="1800"/>
              <a:buChar char="●"/>
            </a:pPr>
            <a:r>
              <a:rPr lang="en"/>
              <a:t>Most radiologists are in urban settings [2]</a:t>
            </a:r>
            <a:endParaRPr/>
          </a:p>
          <a:p>
            <a:pPr marL="457200" lvl="0" indent="-342900" algn="l" rtl="0">
              <a:spcBef>
                <a:spcPts val="0"/>
              </a:spcBef>
              <a:spcAft>
                <a:spcPts val="0"/>
              </a:spcAft>
              <a:buSzPts val="1800"/>
              <a:buChar char="●"/>
            </a:pPr>
            <a:r>
              <a:rPr lang="en"/>
              <a:t>Delays in medical image interpretation are </a:t>
            </a:r>
            <a:r>
              <a:rPr lang="en" i="1" u="sng"/>
              <a:t>bad</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130" name="Google Shape;130;p21"/>
          <p:cNvSpPr txBox="1"/>
          <p:nvPr/>
        </p:nvSpPr>
        <p:spPr>
          <a:xfrm>
            <a:off x="311700" y="1266325"/>
            <a:ext cx="8520600" cy="49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i="1">
                <a:solidFill>
                  <a:schemeClr val="dk2"/>
                </a:solidFill>
                <a:latin typeface="Open Sans"/>
                <a:ea typeface="Open Sans"/>
                <a:cs typeface="Open Sans"/>
                <a:sym typeface="Open Sans"/>
              </a:rPr>
              <a:t>“My mom is a radiologist! Don’t take her job!”</a:t>
            </a:r>
            <a:endParaRPr sz="1800" i="1">
              <a:solidFill>
                <a:schemeClr val="dk2"/>
              </a:solidFill>
              <a:latin typeface="Open Sans"/>
              <a:ea typeface="Open Sans"/>
              <a:cs typeface="Open Sans"/>
              <a:sym typeface="Open Sans"/>
            </a:endParaRPr>
          </a:p>
        </p:txBody>
      </p:sp>
      <p:sp>
        <p:nvSpPr>
          <p:cNvPr id="131" name="Google Shape;131;p21"/>
          <p:cNvSpPr txBox="1"/>
          <p:nvPr/>
        </p:nvSpPr>
        <p:spPr>
          <a:xfrm>
            <a:off x="0" y="3975175"/>
            <a:ext cx="6372600" cy="1121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i="1">
                <a:solidFill>
                  <a:schemeClr val="dk2"/>
                </a:solidFill>
                <a:latin typeface="Open Sans"/>
                <a:ea typeface="Open Sans"/>
                <a:cs typeface="Open Sans"/>
                <a:sym typeface="Open Sans"/>
              </a:rPr>
              <a:t>[1] Abi Rimmer. Radiologist shortage leaves patient care at risk, warns royal college. BMJ: British Medical Journal.</a:t>
            </a:r>
            <a:endParaRPr sz="1200" i="1">
              <a:solidFill>
                <a:schemeClr val="dk2"/>
              </a:solidFill>
              <a:latin typeface="Open Sans"/>
              <a:ea typeface="Open Sans"/>
              <a:cs typeface="Open Sans"/>
              <a:sym typeface="Open Sans"/>
            </a:endParaRPr>
          </a:p>
          <a:p>
            <a:pPr marL="0" lvl="0" indent="0" algn="l" rtl="0">
              <a:lnSpc>
                <a:spcPct val="115000"/>
              </a:lnSpc>
              <a:spcBef>
                <a:spcPts val="1600"/>
              </a:spcBef>
              <a:spcAft>
                <a:spcPts val="1600"/>
              </a:spcAft>
              <a:buNone/>
            </a:pPr>
            <a:r>
              <a:rPr lang="en" sz="1200" i="1">
                <a:solidFill>
                  <a:schemeClr val="dk2"/>
                </a:solidFill>
                <a:latin typeface="Open Sans"/>
                <a:ea typeface="Open Sans"/>
                <a:cs typeface="Open Sans"/>
                <a:sym typeface="Open Sans"/>
              </a:rPr>
              <a:t>[2] Cook PS. The challenges of providing interventional radiology services to rural and smaller community hospitals. American Journal of Roentgenology. 2018 Oct;211(4):744-7.</a:t>
            </a:r>
            <a:endParaRPr sz="1200" i="1">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 we need to train a CXR model?</a:t>
            </a:r>
            <a:endParaRPr/>
          </a:p>
        </p:txBody>
      </p:sp>
      <p:sp>
        <p:nvSpPr>
          <p:cNvPr id="137" name="Google Shape;137;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AutoNum type="arabicPeriod"/>
            </a:pPr>
            <a:r>
              <a:rPr lang="en" sz="2200"/>
              <a:t>Data</a:t>
            </a:r>
            <a:endParaRPr sz="2200"/>
          </a:p>
          <a:p>
            <a:pPr marL="457200" lvl="0" indent="-368300" algn="l" rtl="0">
              <a:spcBef>
                <a:spcPts val="0"/>
              </a:spcBef>
              <a:spcAft>
                <a:spcPts val="0"/>
              </a:spcAft>
              <a:buSzPts val="2200"/>
              <a:buAutoNum type="arabicPeriod"/>
            </a:pPr>
            <a:r>
              <a:rPr lang="en" sz="2200"/>
              <a:t>Models</a:t>
            </a:r>
            <a:endParaRPr sz="2200"/>
          </a:p>
          <a:p>
            <a:pPr marL="457200" lvl="0" indent="-368300" algn="l" rtl="0">
              <a:spcBef>
                <a:spcPts val="0"/>
              </a:spcBef>
              <a:spcAft>
                <a:spcPts val="0"/>
              </a:spcAft>
              <a:buSzPts val="2200"/>
              <a:buAutoNum type="arabicPeriod"/>
            </a:pPr>
            <a:r>
              <a:rPr lang="en" sz="2200"/>
              <a:t>A lot of free time</a:t>
            </a:r>
            <a:endParaRPr sz="22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1817</Words>
  <Application>Microsoft Macintosh PowerPoint</Application>
  <PresentationFormat>On-screen Show (16:9)</PresentationFormat>
  <Paragraphs>176</Paragraphs>
  <Slides>32</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Corbel</vt:lpstr>
      <vt:lpstr>Noto Sans Symbols</vt:lpstr>
      <vt:lpstr>Arial</vt:lpstr>
      <vt:lpstr>Courier New</vt:lpstr>
      <vt:lpstr>Open Sans</vt:lpstr>
      <vt:lpstr>Simple Light</vt:lpstr>
      <vt:lpstr>Deep learning and CXRs</vt:lpstr>
      <vt:lpstr>Lessons from this tutorial</vt:lpstr>
      <vt:lpstr>Chest radiographs</vt:lpstr>
      <vt:lpstr>What do we look for in a CXR?</vt:lpstr>
      <vt:lpstr>What do we look for in a chest x-ray?</vt:lpstr>
      <vt:lpstr>What do we look for in a chest x-ray?</vt:lpstr>
      <vt:lpstr>Chest radiographs</vt:lpstr>
      <vt:lpstr>Why should we automate x-ray interpretation?</vt:lpstr>
      <vt:lpstr>What do we need to train a CXR model?</vt:lpstr>
      <vt:lpstr>NIH to the rescue!</vt:lpstr>
      <vt:lpstr>Others join in the data sharing craze</vt:lpstr>
      <vt:lpstr>We live in exciting times!</vt:lpstr>
      <vt:lpstr>Model</vt:lpstr>
      <vt:lpstr>CheXNet - Classify Pneumonia</vt:lpstr>
      <vt:lpstr>CheXNet - Classify Pneumonia</vt:lpstr>
      <vt:lpstr>Understand the data generating process</vt:lpstr>
      <vt:lpstr>Issue #1: we are using non-causal features</vt:lpstr>
      <vt:lpstr>Issue #1: we are using non-causal features</vt:lpstr>
      <vt:lpstr>Solution: block out the non-causal factors</vt:lpstr>
      <vt:lpstr>Solution: explicitly model the non-causal factors</vt:lpstr>
      <vt:lpstr>Solution: stratify the patient population</vt:lpstr>
      <vt:lpstr>Issue #2: we are using noisy labels</vt:lpstr>
      <vt:lpstr>Issue #2: we are using noisy labels</vt:lpstr>
      <vt:lpstr>Solution: improve processing of the notes</vt:lpstr>
      <vt:lpstr>Solution: learn with noisy labels</vt:lpstr>
      <vt:lpstr>Issue #3: we are not incorporating clinical context</vt:lpstr>
      <vt:lpstr>Radiologist reports...</vt:lpstr>
      <vt:lpstr>Radiologist reports...</vt:lpstr>
      <vt:lpstr>Radiologist reports...</vt:lpstr>
      <vt:lpstr>RRs are not the whole story!</vt:lpstr>
      <vt:lpstr>Workflow for an ED admission for pneumonia</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and CXRs</dc:title>
  <cp:lastModifiedBy>Alistair Johnson</cp:lastModifiedBy>
  <cp:revision>4</cp:revision>
  <dcterms:modified xsi:type="dcterms:W3CDTF">2021-06-20T15:40:42Z</dcterms:modified>
</cp:coreProperties>
</file>